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Masters/slideMaster8.xml" ContentType="application/vnd.openxmlformats-officedocument.presentationml.slideMaster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diagrams/colors4.xml" ContentType="application/vnd.openxmlformats-officedocument.drawingml.diagramColor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diagrams/drawing3.xml" ContentType="application/vnd.ms-office.drawingml.diagramDrawing+xml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vml" ContentType="application/vnd.openxmlformats-officedocument.vmlDrawing"/>
  <Override PartName="/ppt/diagrams/data3.xml" ContentType="application/vnd.openxmlformats-officedocument.drawingml.diagramData+xml"/>
  <Override PartName="/ppt/slideMasters/slideMaster5.xml" ContentType="application/vnd.openxmlformats-officedocument.presentationml.slideMaster+xml"/>
  <Override PartName="/ppt/slides/slide49.xml" ContentType="application/vnd.openxmlformats-officedocument.presentationml.slide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diagrams/drawing4.xml" ContentType="application/vnd.ms-office.drawingml.diagramDrawing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charts/chart1.xml" ContentType="application/vnd.openxmlformats-officedocument.drawingml.char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diagrams/drawing1.xml" ContentType="application/vnd.ms-office.drawingml.diagramDrawing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diagrams/quickStyle1.xml" ContentType="application/vnd.openxmlformats-officedocument.drawingml.diagramStyl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diagrams/layout4.xml" ContentType="application/vnd.openxmlformats-officedocument.drawingml.diagramLayout+xml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charts/chart2.xml" ContentType="application/vnd.openxmlformats-officedocument.drawingml.chart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diagrams/drawing2.xml" ContentType="application/vnd.ms-office.drawingml.diagramDrawing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0" r:id="rId5"/>
    <p:sldMasterId id="2147483672" r:id="rId6"/>
    <p:sldMasterId id="2147483684" r:id="rId7"/>
    <p:sldMasterId id="2147483696" r:id="rId8"/>
    <p:sldMasterId id="2147483708" r:id="rId9"/>
    <p:sldMasterId id="2147483720" r:id="rId10"/>
    <p:sldMasterId id="2147483732" r:id="rId11"/>
  </p:sldMasterIdLst>
  <p:notesMasterIdLst>
    <p:notesMasterId r:id="rId76"/>
  </p:notesMasterIdLst>
  <p:sldIdLst>
    <p:sldId id="256" r:id="rId12"/>
    <p:sldId id="283" r:id="rId13"/>
    <p:sldId id="346" r:id="rId14"/>
    <p:sldId id="308" r:id="rId15"/>
    <p:sldId id="310" r:id="rId16"/>
    <p:sldId id="312" r:id="rId17"/>
    <p:sldId id="383" r:id="rId18"/>
    <p:sldId id="313" r:id="rId19"/>
    <p:sldId id="384" r:id="rId20"/>
    <p:sldId id="314" r:id="rId21"/>
    <p:sldId id="311" r:id="rId22"/>
    <p:sldId id="284" r:id="rId23"/>
    <p:sldId id="382" r:id="rId24"/>
    <p:sldId id="287" r:id="rId25"/>
    <p:sldId id="285" r:id="rId26"/>
    <p:sldId id="288" r:id="rId27"/>
    <p:sldId id="289" r:id="rId28"/>
    <p:sldId id="290" r:id="rId29"/>
    <p:sldId id="291" r:id="rId30"/>
    <p:sldId id="292" r:id="rId31"/>
    <p:sldId id="293" r:id="rId32"/>
    <p:sldId id="294" r:id="rId33"/>
    <p:sldId id="295" r:id="rId34"/>
    <p:sldId id="296" r:id="rId35"/>
    <p:sldId id="380" r:id="rId36"/>
    <p:sldId id="381" r:id="rId37"/>
    <p:sldId id="365" r:id="rId38"/>
    <p:sldId id="363" r:id="rId39"/>
    <p:sldId id="364" r:id="rId40"/>
    <p:sldId id="369" r:id="rId41"/>
    <p:sldId id="377" r:id="rId42"/>
    <p:sldId id="378" r:id="rId43"/>
    <p:sldId id="379" r:id="rId44"/>
    <p:sldId id="319" r:id="rId45"/>
    <p:sldId id="354" r:id="rId46"/>
    <p:sldId id="320" r:id="rId47"/>
    <p:sldId id="321" r:id="rId48"/>
    <p:sldId id="322" r:id="rId49"/>
    <p:sldId id="323" r:id="rId50"/>
    <p:sldId id="351" r:id="rId51"/>
    <p:sldId id="325" r:id="rId52"/>
    <p:sldId id="326" r:id="rId53"/>
    <p:sldId id="327" r:id="rId54"/>
    <p:sldId id="328" r:id="rId55"/>
    <p:sldId id="352" r:id="rId56"/>
    <p:sldId id="330" r:id="rId57"/>
    <p:sldId id="331" r:id="rId58"/>
    <p:sldId id="332" r:id="rId59"/>
    <p:sldId id="333" r:id="rId60"/>
    <p:sldId id="334" r:id="rId61"/>
    <p:sldId id="335" r:id="rId62"/>
    <p:sldId id="336" r:id="rId63"/>
    <p:sldId id="353" r:id="rId64"/>
    <p:sldId id="338" r:id="rId65"/>
    <p:sldId id="343" r:id="rId66"/>
    <p:sldId id="339" r:id="rId67"/>
    <p:sldId id="340" r:id="rId68"/>
    <p:sldId id="341" r:id="rId69"/>
    <p:sldId id="342" r:id="rId70"/>
    <p:sldId id="344" r:id="rId71"/>
    <p:sldId id="367" r:id="rId72"/>
    <p:sldId id="366" r:id="rId73"/>
    <p:sldId id="368" r:id="rId74"/>
    <p:sldId id="261" r:id="rId7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  <a:srgbClr val="FF9900"/>
    <a:srgbClr val="99CCFF"/>
    <a:srgbClr val="99FF33"/>
    <a:srgbClr val="7BBE02"/>
    <a:srgbClr val="FEA7A0"/>
    <a:srgbClr val="FFFF66"/>
  </p:clrMru>
</p:presentationPr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87470" autoAdjust="0"/>
  </p:normalViewPr>
  <p:slideViewPr>
    <p:cSldViewPr>
      <p:cViewPr varScale="1">
        <p:scale>
          <a:sx n="61" d="100"/>
          <a:sy n="61" d="100"/>
        </p:scale>
        <p:origin x="-162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4" d="100"/>
          <a:sy n="84" d="100"/>
        </p:scale>
        <p:origin x="-3168" y="-7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slide" Target="slides/slide28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openxmlformats.org/officeDocument/2006/relationships/slide" Target="slides/slide31.xml"/><Relationship Id="rId47" Type="http://schemas.openxmlformats.org/officeDocument/2006/relationships/slide" Target="slides/slide36.xml"/><Relationship Id="rId50" Type="http://schemas.openxmlformats.org/officeDocument/2006/relationships/slide" Target="slides/slide39.xml"/><Relationship Id="rId55" Type="http://schemas.openxmlformats.org/officeDocument/2006/relationships/slide" Target="slides/slide44.xml"/><Relationship Id="rId63" Type="http://schemas.openxmlformats.org/officeDocument/2006/relationships/slide" Target="slides/slide52.xml"/><Relationship Id="rId68" Type="http://schemas.openxmlformats.org/officeDocument/2006/relationships/slide" Target="slides/slide57.xml"/><Relationship Id="rId76" Type="http://schemas.openxmlformats.org/officeDocument/2006/relationships/notesMaster" Target="notesMasters/notesMaster1.xml"/><Relationship Id="rId7" Type="http://schemas.openxmlformats.org/officeDocument/2006/relationships/slideMaster" Target="slideMasters/slideMaster4.xml"/><Relationship Id="rId71" Type="http://schemas.openxmlformats.org/officeDocument/2006/relationships/slide" Target="slides/slide60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9" Type="http://schemas.openxmlformats.org/officeDocument/2006/relationships/slide" Target="slides/slide18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40" Type="http://schemas.openxmlformats.org/officeDocument/2006/relationships/slide" Target="slides/slide29.xml"/><Relationship Id="rId45" Type="http://schemas.openxmlformats.org/officeDocument/2006/relationships/slide" Target="slides/slide34.xml"/><Relationship Id="rId53" Type="http://schemas.openxmlformats.org/officeDocument/2006/relationships/slide" Target="slides/slide42.xml"/><Relationship Id="rId58" Type="http://schemas.openxmlformats.org/officeDocument/2006/relationships/slide" Target="slides/slide47.xml"/><Relationship Id="rId66" Type="http://schemas.openxmlformats.org/officeDocument/2006/relationships/slide" Target="slides/slide55.xml"/><Relationship Id="rId74" Type="http://schemas.openxmlformats.org/officeDocument/2006/relationships/slide" Target="slides/slide63.xml"/><Relationship Id="rId79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61" Type="http://schemas.openxmlformats.org/officeDocument/2006/relationships/slide" Target="slides/slide50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4" Type="http://schemas.openxmlformats.org/officeDocument/2006/relationships/slide" Target="slides/slide33.xml"/><Relationship Id="rId52" Type="http://schemas.openxmlformats.org/officeDocument/2006/relationships/slide" Target="slides/slide41.xml"/><Relationship Id="rId60" Type="http://schemas.openxmlformats.org/officeDocument/2006/relationships/slide" Target="slides/slide49.xml"/><Relationship Id="rId65" Type="http://schemas.openxmlformats.org/officeDocument/2006/relationships/slide" Target="slides/slide54.xml"/><Relationship Id="rId73" Type="http://schemas.openxmlformats.org/officeDocument/2006/relationships/slide" Target="slides/slide62.xml"/><Relationship Id="rId78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openxmlformats.org/officeDocument/2006/relationships/slide" Target="slides/slide32.xml"/><Relationship Id="rId48" Type="http://schemas.openxmlformats.org/officeDocument/2006/relationships/slide" Target="slides/slide37.xml"/><Relationship Id="rId56" Type="http://schemas.openxmlformats.org/officeDocument/2006/relationships/slide" Target="slides/slide45.xml"/><Relationship Id="rId64" Type="http://schemas.openxmlformats.org/officeDocument/2006/relationships/slide" Target="slides/slide53.xml"/><Relationship Id="rId69" Type="http://schemas.openxmlformats.org/officeDocument/2006/relationships/slide" Target="slides/slide58.xml"/><Relationship Id="rId77" Type="http://schemas.openxmlformats.org/officeDocument/2006/relationships/presProps" Target="presProps.xml"/><Relationship Id="rId8" Type="http://schemas.openxmlformats.org/officeDocument/2006/relationships/slideMaster" Target="slideMasters/slideMaster5.xml"/><Relationship Id="rId51" Type="http://schemas.openxmlformats.org/officeDocument/2006/relationships/slide" Target="slides/slide40.xml"/><Relationship Id="rId72" Type="http://schemas.openxmlformats.org/officeDocument/2006/relationships/slide" Target="slides/slide61.xml"/><Relationship Id="rId80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slide" Target="slides/slide27.xml"/><Relationship Id="rId46" Type="http://schemas.openxmlformats.org/officeDocument/2006/relationships/slide" Target="slides/slide35.xml"/><Relationship Id="rId59" Type="http://schemas.openxmlformats.org/officeDocument/2006/relationships/slide" Target="slides/slide48.xml"/><Relationship Id="rId67" Type="http://schemas.openxmlformats.org/officeDocument/2006/relationships/slide" Target="slides/slide56.xml"/><Relationship Id="rId20" Type="http://schemas.openxmlformats.org/officeDocument/2006/relationships/slide" Target="slides/slide9.xml"/><Relationship Id="rId41" Type="http://schemas.openxmlformats.org/officeDocument/2006/relationships/slide" Target="slides/slide30.xml"/><Relationship Id="rId54" Type="http://schemas.openxmlformats.org/officeDocument/2006/relationships/slide" Target="slides/slide43.xml"/><Relationship Id="rId62" Type="http://schemas.openxmlformats.org/officeDocument/2006/relationships/slide" Target="slides/slide51.xml"/><Relationship Id="rId70" Type="http://schemas.openxmlformats.org/officeDocument/2006/relationships/slide" Target="slides/slide59.xml"/><Relationship Id="rId75" Type="http://schemas.openxmlformats.org/officeDocument/2006/relationships/slide" Target="slides/slide64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49" Type="http://schemas.openxmlformats.org/officeDocument/2006/relationships/slide" Target="slides/slide38.xml"/><Relationship Id="rId57" Type="http://schemas.openxmlformats.org/officeDocument/2006/relationships/slide" Target="slides/slide4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Administrator\&#26700;&#38754;\200910&#21040;201105&#28120;&#23453;&#34892;&#19994;&#25968;&#25454;&#25972;&#29702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title>
      <c:tx>
        <c:rich>
          <a:bodyPr/>
          <a:lstStyle/>
          <a:p>
            <a:pPr>
              <a:defRPr/>
            </a:pPr>
            <a:r>
              <a:rPr lang="zh-CN" altLang="en-US" dirty="0"/>
              <a:t>淘宝行业一级类</a:t>
            </a:r>
            <a:r>
              <a:rPr lang="zh-CN" altLang="en-US" dirty="0" smtClean="0"/>
              <a:t>目乳液</a:t>
            </a:r>
            <a:r>
              <a:rPr lang="en-US" altLang="zh-CN" dirty="0" smtClean="0"/>
              <a:t>/</a:t>
            </a:r>
            <a:r>
              <a:rPr lang="zh-CN" altLang="en-US" dirty="0" smtClean="0"/>
              <a:t>面霜成</a:t>
            </a:r>
            <a:r>
              <a:rPr lang="zh-CN" altLang="en-US" dirty="0"/>
              <a:t>交金额及销售额占比趋势</a:t>
            </a:r>
          </a:p>
        </c:rich>
      </c:tx>
      <c:layout/>
    </c:title>
    <c:plotArea>
      <c:layout/>
      <c:lineChart>
        <c:grouping val="standard"/>
        <c:ser>
          <c:idx val="0"/>
          <c:order val="0"/>
          <c:tx>
            <c:strRef>
              <c:f>一级类目!$B$2</c:f>
              <c:strCache>
                <c:ptCount val="1"/>
                <c:pt idx="0">
                  <c:v>成交金额</c:v>
                </c:pt>
              </c:strCache>
            </c:strRef>
          </c:tx>
          <c:spPr>
            <a:ln>
              <a:solidFill>
                <a:srgbClr val="00B0F0"/>
              </a:solidFill>
            </a:ln>
          </c:spPr>
          <c:marker>
            <c:symbol val="none"/>
          </c:marker>
          <c:cat>
            <c:numRef>
              <c:f>一级类目!$A$3:$A$22</c:f>
              <c:numCache>
                <c:formatCode>yyyy"年"m"月";@</c:formatCode>
                <c:ptCount val="20"/>
                <c:pt idx="0">
                  <c:v>40087</c:v>
                </c:pt>
                <c:pt idx="1">
                  <c:v>40118</c:v>
                </c:pt>
                <c:pt idx="2">
                  <c:v>40148</c:v>
                </c:pt>
                <c:pt idx="3">
                  <c:v>40179</c:v>
                </c:pt>
                <c:pt idx="4">
                  <c:v>40210</c:v>
                </c:pt>
                <c:pt idx="5">
                  <c:v>40238</c:v>
                </c:pt>
                <c:pt idx="6">
                  <c:v>40269</c:v>
                </c:pt>
                <c:pt idx="7">
                  <c:v>40299</c:v>
                </c:pt>
                <c:pt idx="8">
                  <c:v>40330</c:v>
                </c:pt>
                <c:pt idx="9">
                  <c:v>40360</c:v>
                </c:pt>
                <c:pt idx="10">
                  <c:v>40391</c:v>
                </c:pt>
                <c:pt idx="11">
                  <c:v>40422</c:v>
                </c:pt>
                <c:pt idx="12">
                  <c:v>40452</c:v>
                </c:pt>
                <c:pt idx="13">
                  <c:v>40483</c:v>
                </c:pt>
                <c:pt idx="14">
                  <c:v>40513</c:v>
                </c:pt>
                <c:pt idx="15">
                  <c:v>40544</c:v>
                </c:pt>
                <c:pt idx="16">
                  <c:v>40575</c:v>
                </c:pt>
                <c:pt idx="17">
                  <c:v>40603</c:v>
                </c:pt>
                <c:pt idx="18">
                  <c:v>40634</c:v>
                </c:pt>
                <c:pt idx="19">
                  <c:v>40664</c:v>
                </c:pt>
              </c:numCache>
            </c:numRef>
          </c:cat>
          <c:val>
            <c:numRef>
              <c:f>一级类目!$B$3:$B$22</c:f>
              <c:numCache>
                <c:formatCode>General</c:formatCode>
                <c:ptCount val="20"/>
                <c:pt idx="0">
                  <c:v>145667155</c:v>
                </c:pt>
                <c:pt idx="1">
                  <c:v>154345688</c:v>
                </c:pt>
                <c:pt idx="2">
                  <c:v>165068825</c:v>
                </c:pt>
                <c:pt idx="3">
                  <c:v>170827709</c:v>
                </c:pt>
                <c:pt idx="4">
                  <c:v>113923203</c:v>
                </c:pt>
                <c:pt idx="5">
                  <c:v>195294733</c:v>
                </c:pt>
                <c:pt idx="6">
                  <c:v>169796744</c:v>
                </c:pt>
                <c:pt idx="7">
                  <c:v>157152428</c:v>
                </c:pt>
                <c:pt idx="8">
                  <c:v>137802860</c:v>
                </c:pt>
                <c:pt idx="9">
                  <c:v>134832652</c:v>
                </c:pt>
                <c:pt idx="10">
                  <c:v>158262682</c:v>
                </c:pt>
                <c:pt idx="11">
                  <c:v>188288350</c:v>
                </c:pt>
                <c:pt idx="12">
                  <c:v>229206082</c:v>
                </c:pt>
                <c:pt idx="13">
                  <c:v>257516475</c:v>
                </c:pt>
                <c:pt idx="14">
                  <c:v>272496729</c:v>
                </c:pt>
                <c:pt idx="15">
                  <c:v>232396447</c:v>
                </c:pt>
                <c:pt idx="16">
                  <c:v>214388357</c:v>
                </c:pt>
                <c:pt idx="17">
                  <c:v>306868522</c:v>
                </c:pt>
                <c:pt idx="18">
                  <c:v>255210729</c:v>
                </c:pt>
                <c:pt idx="19">
                  <c:v>237419904</c:v>
                </c:pt>
              </c:numCache>
            </c:numRef>
          </c:val>
        </c:ser>
        <c:marker val="1"/>
        <c:axId val="94810880"/>
        <c:axId val="94812416"/>
      </c:lineChart>
      <c:lineChart>
        <c:grouping val="standard"/>
        <c:ser>
          <c:idx val="1"/>
          <c:order val="1"/>
          <c:tx>
            <c:strRef>
              <c:f>一级类目!$C$2</c:f>
              <c:strCache>
                <c:ptCount val="1"/>
                <c:pt idx="0">
                  <c:v>占比</c:v>
                </c:pt>
              </c:strCache>
            </c:strRef>
          </c:tx>
          <c:spPr>
            <a:ln>
              <a:solidFill>
                <a:srgbClr val="FF6600"/>
              </a:solidFill>
            </a:ln>
          </c:spPr>
          <c:marker>
            <c:symbol val="none"/>
          </c:marker>
          <c:cat>
            <c:numRef>
              <c:f>一级类目!$A$3:$A$22</c:f>
              <c:numCache>
                <c:formatCode>yyyy"年"m"月";@</c:formatCode>
                <c:ptCount val="20"/>
                <c:pt idx="0">
                  <c:v>40087</c:v>
                </c:pt>
                <c:pt idx="1">
                  <c:v>40118</c:v>
                </c:pt>
                <c:pt idx="2">
                  <c:v>40148</c:v>
                </c:pt>
                <c:pt idx="3">
                  <c:v>40179</c:v>
                </c:pt>
                <c:pt idx="4">
                  <c:v>40210</c:v>
                </c:pt>
                <c:pt idx="5">
                  <c:v>40238</c:v>
                </c:pt>
                <c:pt idx="6">
                  <c:v>40269</c:v>
                </c:pt>
                <c:pt idx="7">
                  <c:v>40299</c:v>
                </c:pt>
                <c:pt idx="8">
                  <c:v>40330</c:v>
                </c:pt>
                <c:pt idx="9">
                  <c:v>40360</c:v>
                </c:pt>
                <c:pt idx="10">
                  <c:v>40391</c:v>
                </c:pt>
                <c:pt idx="11">
                  <c:v>40422</c:v>
                </c:pt>
                <c:pt idx="12">
                  <c:v>40452</c:v>
                </c:pt>
                <c:pt idx="13">
                  <c:v>40483</c:v>
                </c:pt>
                <c:pt idx="14">
                  <c:v>40513</c:v>
                </c:pt>
                <c:pt idx="15">
                  <c:v>40544</c:v>
                </c:pt>
                <c:pt idx="16">
                  <c:v>40575</c:v>
                </c:pt>
                <c:pt idx="17">
                  <c:v>40603</c:v>
                </c:pt>
                <c:pt idx="18">
                  <c:v>40634</c:v>
                </c:pt>
                <c:pt idx="19">
                  <c:v>40664</c:v>
                </c:pt>
              </c:numCache>
            </c:numRef>
          </c:cat>
          <c:val>
            <c:numRef>
              <c:f>一级类目!$C$3:$C$22</c:f>
              <c:numCache>
                <c:formatCode>0.00%</c:formatCode>
                <c:ptCount val="20"/>
                <c:pt idx="0">
                  <c:v>0.18560000000000001</c:v>
                </c:pt>
                <c:pt idx="1">
                  <c:v>0.19209999999999999</c:v>
                </c:pt>
                <c:pt idx="2">
                  <c:v>0.19539999999999999</c:v>
                </c:pt>
                <c:pt idx="3">
                  <c:v>0.19589999999999999</c:v>
                </c:pt>
                <c:pt idx="4">
                  <c:v>0.19239999999999999</c:v>
                </c:pt>
                <c:pt idx="5">
                  <c:v>0.18160000000000001</c:v>
                </c:pt>
                <c:pt idx="6">
                  <c:v>0.17330000000000001</c:v>
                </c:pt>
                <c:pt idx="7">
                  <c:v>0.15710000000000021</c:v>
                </c:pt>
                <c:pt idx="8">
                  <c:v>0.15050000000000024</c:v>
                </c:pt>
                <c:pt idx="9">
                  <c:v>0.14650000000000021</c:v>
                </c:pt>
                <c:pt idx="10">
                  <c:v>0.15770000000000101</c:v>
                </c:pt>
                <c:pt idx="11">
                  <c:v>0.1741</c:v>
                </c:pt>
                <c:pt idx="12">
                  <c:v>0.19</c:v>
                </c:pt>
                <c:pt idx="13">
                  <c:v>0.18810000000000004</c:v>
                </c:pt>
                <c:pt idx="14">
                  <c:v>0.19170000000000001</c:v>
                </c:pt>
                <c:pt idx="15">
                  <c:v>0.19750000000000001</c:v>
                </c:pt>
                <c:pt idx="16">
                  <c:v>0.18460000000000001</c:v>
                </c:pt>
                <c:pt idx="17">
                  <c:v>0.17740000000000089</c:v>
                </c:pt>
                <c:pt idx="18">
                  <c:v>0.16370000000000001</c:v>
                </c:pt>
                <c:pt idx="19">
                  <c:v>0.15270000000000089</c:v>
                </c:pt>
              </c:numCache>
            </c:numRef>
          </c:val>
        </c:ser>
        <c:marker val="1"/>
        <c:axId val="94823936"/>
        <c:axId val="94822400"/>
      </c:lineChart>
      <c:dateAx>
        <c:axId val="94810880"/>
        <c:scaling>
          <c:orientation val="minMax"/>
        </c:scaling>
        <c:axPos val="b"/>
        <c:numFmt formatCode="yyyy&quot;年&quot;m&quot;月&quot;;@" sourceLinked="1"/>
        <c:tickLblPos val="nextTo"/>
        <c:crossAx val="94812416"/>
        <c:crosses val="autoZero"/>
        <c:auto val="1"/>
        <c:lblOffset val="100"/>
        <c:baseTimeUnit val="months"/>
      </c:dateAx>
      <c:valAx>
        <c:axId val="94812416"/>
        <c:scaling>
          <c:orientation val="minMax"/>
        </c:scaling>
        <c:axPos val="l"/>
        <c:majorGridlines/>
        <c:numFmt formatCode="General" sourceLinked="1"/>
        <c:tickLblPos val="nextTo"/>
        <c:crossAx val="94810880"/>
        <c:crosses val="autoZero"/>
        <c:crossBetween val="between"/>
      </c:valAx>
      <c:valAx>
        <c:axId val="94822400"/>
        <c:scaling>
          <c:orientation val="minMax"/>
        </c:scaling>
        <c:axPos val="r"/>
        <c:numFmt formatCode="0.00%" sourceLinked="1"/>
        <c:tickLblPos val="nextTo"/>
        <c:crossAx val="94823936"/>
        <c:crosses val="max"/>
        <c:crossBetween val="between"/>
      </c:valAx>
      <c:dateAx>
        <c:axId val="94823936"/>
        <c:scaling>
          <c:orientation val="minMax"/>
        </c:scaling>
        <c:delete val="1"/>
        <c:axPos val="b"/>
        <c:numFmt formatCode="yyyy&quot;年&quot;m&quot;月&quot;;@" sourceLinked="1"/>
        <c:tickLblPos val="none"/>
        <c:crossAx val="94822400"/>
        <c:crosses val="autoZero"/>
        <c:auto val="1"/>
        <c:lblOffset val="100"/>
        <c:baseTimeUnit val="months"/>
      </c:dateAx>
      <c:spPr>
        <a:solidFill>
          <a:schemeClr val="accent3">
            <a:lumMod val="95000"/>
          </a:schemeClr>
        </a:solidFill>
      </c:spPr>
    </c:plotArea>
    <c:legend>
      <c:legendPos val="t"/>
      <c:layout/>
    </c:legend>
    <c:plotVisOnly val="1"/>
    <c:dispBlanksAs val="gap"/>
  </c:chart>
  <c:spPr>
    <a:ln>
      <a:noFill/>
    </a:ln>
  </c:sp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style val="4"/>
  <c:chart>
    <c:title>
      <c:tx>
        <c:rich>
          <a:bodyPr/>
          <a:lstStyle/>
          <a:p>
            <a:pPr>
              <a:defRPr/>
            </a:pPr>
            <a:r>
              <a:rPr lang="zh-CN" altLang="en-US" dirty="0" smtClean="0"/>
              <a:t>周</a:t>
            </a:r>
            <a:r>
              <a:rPr lang="en-US" altLang="zh-CN" dirty="0" smtClean="0"/>
              <a:t>45</a:t>
            </a:r>
            <a:r>
              <a:rPr lang="zh-CN" altLang="en-US" dirty="0" smtClean="0"/>
              <a:t>天二次购买</a:t>
            </a:r>
            <a:r>
              <a:rPr lang="zh-CN" altLang="en-US" dirty="0"/>
              <a:t>率</a:t>
            </a:r>
          </a:p>
        </c:rich>
      </c:tx>
      <c:layout/>
    </c:title>
    <c:plotArea>
      <c:layout>
        <c:manualLayout>
          <c:layoutTarget val="inner"/>
          <c:xMode val="edge"/>
          <c:yMode val="edge"/>
          <c:x val="7.3551846160431575E-2"/>
          <c:y val="0.13232575867832602"/>
          <c:w val="0.76860338090627089"/>
          <c:h val="0.76244631244474403"/>
        </c:manualLayout>
      </c:layout>
      <c:lineChart>
        <c:grouping val="standard"/>
        <c:ser>
          <c:idx val="0"/>
          <c:order val="0"/>
          <c:tx>
            <c:strRef>
              <c:f>Sheet2!$A$40</c:f>
              <c:strCache>
                <c:ptCount val="1"/>
                <c:pt idx="0">
                  <c:v>45天重复购买率</c:v>
                </c:pt>
              </c:strCache>
            </c:strRef>
          </c:tx>
          <c:dLbls>
            <c:txPr>
              <a:bodyPr/>
              <a:lstStyle/>
              <a:p>
                <a:pPr>
                  <a:defRPr sz="1100" b="1"/>
                </a:pPr>
                <a:endParaRPr lang="zh-CN"/>
              </a:p>
            </c:txPr>
            <c:showVal val="1"/>
          </c:dLbls>
          <c:cat>
            <c:strRef>
              <c:f>Sheet2!$B$39:$M$39</c:f>
              <c:strCache>
                <c:ptCount val="12"/>
                <c:pt idx="0">
                  <c:v>第28周</c:v>
                </c:pt>
                <c:pt idx="1">
                  <c:v>第29周</c:v>
                </c:pt>
                <c:pt idx="2">
                  <c:v>第30周</c:v>
                </c:pt>
                <c:pt idx="3">
                  <c:v>第31周</c:v>
                </c:pt>
                <c:pt idx="4">
                  <c:v>第32周</c:v>
                </c:pt>
                <c:pt idx="5">
                  <c:v>第33周</c:v>
                </c:pt>
                <c:pt idx="6">
                  <c:v>第34周</c:v>
                </c:pt>
                <c:pt idx="7">
                  <c:v>第35周</c:v>
                </c:pt>
                <c:pt idx="8">
                  <c:v>第36周</c:v>
                </c:pt>
                <c:pt idx="9">
                  <c:v>第37周</c:v>
                </c:pt>
                <c:pt idx="10">
                  <c:v>第38周</c:v>
                </c:pt>
                <c:pt idx="11">
                  <c:v>第39周</c:v>
                </c:pt>
              </c:strCache>
            </c:strRef>
          </c:cat>
          <c:val>
            <c:numRef>
              <c:f>Sheet2!$B$40:$M$40</c:f>
              <c:numCache>
                <c:formatCode>0.00%</c:formatCode>
                <c:ptCount val="12"/>
                <c:pt idx="0">
                  <c:v>7.8777152461228989E-2</c:v>
                </c:pt>
                <c:pt idx="1">
                  <c:v>8.0404685835995679E-2</c:v>
                </c:pt>
                <c:pt idx="2">
                  <c:v>8.2583018685255083E-2</c:v>
                </c:pt>
                <c:pt idx="3">
                  <c:v>8.3500000000000268E-2</c:v>
                </c:pt>
                <c:pt idx="4">
                  <c:v>8.5900000000000046E-2</c:v>
                </c:pt>
                <c:pt idx="5">
                  <c:v>8.7600000000000067E-2</c:v>
                </c:pt>
                <c:pt idx="6">
                  <c:v>8.840000000000002E-2</c:v>
                </c:pt>
                <c:pt idx="7">
                  <c:v>9.0200000000000044E-2</c:v>
                </c:pt>
                <c:pt idx="8">
                  <c:v>9.2300000000000021E-2</c:v>
                </c:pt>
                <c:pt idx="9">
                  <c:v>9.3500000000000402E-2</c:v>
                </c:pt>
                <c:pt idx="10">
                  <c:v>9.4900000000000068E-2</c:v>
                </c:pt>
                <c:pt idx="11">
                  <c:v>9.6500000000000044E-2</c:v>
                </c:pt>
              </c:numCache>
            </c:numRef>
          </c:val>
        </c:ser>
        <c:marker val="1"/>
        <c:axId val="163822976"/>
        <c:axId val="163841152"/>
      </c:lineChart>
      <c:catAx>
        <c:axId val="163822976"/>
        <c:scaling>
          <c:orientation val="minMax"/>
        </c:scaling>
        <c:axPos val="b"/>
        <c:tickLblPos val="nextTo"/>
        <c:txPr>
          <a:bodyPr/>
          <a:lstStyle/>
          <a:p>
            <a:pPr>
              <a:defRPr b="1"/>
            </a:pPr>
            <a:endParaRPr lang="zh-CN"/>
          </a:p>
        </c:txPr>
        <c:crossAx val="163841152"/>
        <c:crosses val="autoZero"/>
        <c:auto val="1"/>
        <c:lblAlgn val="ctr"/>
        <c:lblOffset val="100"/>
      </c:catAx>
      <c:valAx>
        <c:axId val="163841152"/>
        <c:scaling>
          <c:orientation val="minMax"/>
        </c:scaling>
        <c:axPos val="l"/>
        <c:majorGridlines/>
        <c:numFmt formatCode="0.00%" sourceLinked="1"/>
        <c:tickLblPos val="nextTo"/>
        <c:txPr>
          <a:bodyPr/>
          <a:lstStyle/>
          <a:p>
            <a:pPr>
              <a:defRPr b="1"/>
            </a:pPr>
            <a:endParaRPr lang="zh-CN"/>
          </a:p>
        </c:txPr>
        <c:crossAx val="163822976"/>
        <c:crosses val="autoZero"/>
        <c:crossBetween val="between"/>
      </c:valAx>
    </c:plotArea>
    <c:legend>
      <c:legendPos val="r"/>
      <c:layout/>
    </c:legend>
    <c:plotVisOnly val="1"/>
    <c:dispBlanksAs val="gap"/>
  </c:chart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A5A6609-0E8F-4CCC-A948-9066B48CC3A0}" type="doc">
      <dgm:prSet loTypeId="urn:microsoft.com/office/officeart/2005/8/layout/cycle2" loCatId="cycle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2214EF06-E6A8-4FAF-B789-6E02CB29B14F}">
      <dgm:prSet phldrT="[文本]"/>
      <dgm:spPr/>
      <dgm:t>
        <a:bodyPr/>
        <a:lstStyle/>
        <a:p>
          <a:r>
            <a:rPr lang="zh-CN" altLang="en-US" dirty="0" smtClean="0"/>
            <a:t>关联</a:t>
          </a:r>
          <a:endParaRPr lang="zh-CN" altLang="en-US" dirty="0"/>
        </a:p>
      </dgm:t>
    </dgm:pt>
    <dgm:pt modelId="{5D233074-D93E-4C98-976D-5D1C45732BFF}" type="parTrans" cxnId="{37BBF123-4496-477E-866A-1AF45845A39A}">
      <dgm:prSet/>
      <dgm:spPr/>
      <dgm:t>
        <a:bodyPr/>
        <a:lstStyle/>
        <a:p>
          <a:endParaRPr lang="zh-CN" altLang="en-US"/>
        </a:p>
      </dgm:t>
    </dgm:pt>
    <dgm:pt modelId="{3608DAB6-6E6F-41FA-AEF7-030A07E1D749}" type="sibTrans" cxnId="{37BBF123-4496-477E-866A-1AF45845A39A}">
      <dgm:prSet/>
      <dgm:spPr/>
      <dgm:t>
        <a:bodyPr/>
        <a:lstStyle/>
        <a:p>
          <a:endParaRPr lang="zh-CN" altLang="en-US"/>
        </a:p>
      </dgm:t>
    </dgm:pt>
    <dgm:pt modelId="{C23F8AA1-918D-4399-8EAE-39C0F9DEA298}">
      <dgm:prSet phldrT="[文本]"/>
      <dgm:spPr/>
      <dgm:t>
        <a:bodyPr/>
        <a:lstStyle/>
        <a:p>
          <a:r>
            <a:rPr lang="zh-CN" altLang="en-US" dirty="0" smtClean="0"/>
            <a:t>感受</a:t>
          </a:r>
          <a:endParaRPr lang="zh-CN" altLang="en-US" dirty="0"/>
        </a:p>
      </dgm:t>
    </dgm:pt>
    <dgm:pt modelId="{7BE683D1-212F-4BE5-B7D8-CB769E14ECAF}" type="parTrans" cxnId="{92A09C8E-1A8B-4389-8C0E-5CFBB22E21F5}">
      <dgm:prSet/>
      <dgm:spPr/>
      <dgm:t>
        <a:bodyPr/>
        <a:lstStyle/>
        <a:p>
          <a:endParaRPr lang="zh-CN" altLang="en-US"/>
        </a:p>
      </dgm:t>
    </dgm:pt>
    <dgm:pt modelId="{1CFC8FA8-DA3B-47BA-9236-6B8933BC9F37}" type="sibTrans" cxnId="{92A09C8E-1A8B-4389-8C0E-5CFBB22E21F5}">
      <dgm:prSet/>
      <dgm:spPr/>
      <dgm:t>
        <a:bodyPr/>
        <a:lstStyle/>
        <a:p>
          <a:endParaRPr lang="zh-CN" altLang="en-US"/>
        </a:p>
      </dgm:t>
    </dgm:pt>
    <dgm:pt modelId="{F53D1528-EBB9-4F4C-AC9F-CB8FC06A5FEC}">
      <dgm:prSet phldrT="[文本]"/>
      <dgm:spPr/>
      <dgm:t>
        <a:bodyPr/>
        <a:lstStyle/>
        <a:p>
          <a:r>
            <a:rPr lang="zh-CN" altLang="en-US" dirty="0" smtClean="0"/>
            <a:t>反应</a:t>
          </a:r>
          <a:endParaRPr lang="zh-CN" altLang="en-US" dirty="0"/>
        </a:p>
      </dgm:t>
    </dgm:pt>
    <dgm:pt modelId="{C97B1B87-C0E9-49AE-AAA8-12CB8E08397C}" type="parTrans" cxnId="{1C7F21B1-FF55-4CCC-BDBA-7E54369A33B6}">
      <dgm:prSet/>
      <dgm:spPr/>
      <dgm:t>
        <a:bodyPr/>
        <a:lstStyle/>
        <a:p>
          <a:endParaRPr lang="zh-CN" altLang="en-US"/>
        </a:p>
      </dgm:t>
    </dgm:pt>
    <dgm:pt modelId="{D4207A96-318C-407C-ADBD-D61FAB42D326}" type="sibTrans" cxnId="{1C7F21B1-FF55-4CCC-BDBA-7E54369A33B6}">
      <dgm:prSet/>
      <dgm:spPr/>
      <dgm:t>
        <a:bodyPr/>
        <a:lstStyle/>
        <a:p>
          <a:endParaRPr lang="zh-CN" altLang="en-US"/>
        </a:p>
      </dgm:t>
    </dgm:pt>
    <dgm:pt modelId="{50BBA32C-C383-4EF3-916B-4C1FEAD909EF}">
      <dgm:prSet phldrT="[文本]"/>
      <dgm:spPr/>
      <dgm:t>
        <a:bodyPr/>
        <a:lstStyle/>
        <a:p>
          <a:r>
            <a:rPr lang="zh-CN" altLang="en-US" dirty="0" smtClean="0"/>
            <a:t>回报</a:t>
          </a:r>
          <a:endParaRPr lang="zh-CN" altLang="en-US" dirty="0"/>
        </a:p>
      </dgm:t>
    </dgm:pt>
    <dgm:pt modelId="{2D876ADF-DCA0-4B9D-80FA-D0CEC35752AF}" type="parTrans" cxnId="{87861871-6722-47ED-822E-212B5AF21491}">
      <dgm:prSet/>
      <dgm:spPr/>
      <dgm:t>
        <a:bodyPr/>
        <a:lstStyle/>
        <a:p>
          <a:endParaRPr lang="zh-CN" altLang="en-US"/>
        </a:p>
      </dgm:t>
    </dgm:pt>
    <dgm:pt modelId="{A04680EB-48BB-45AD-B834-1606E71B2D3B}" type="sibTrans" cxnId="{87861871-6722-47ED-822E-212B5AF21491}">
      <dgm:prSet/>
      <dgm:spPr/>
      <dgm:t>
        <a:bodyPr/>
        <a:lstStyle/>
        <a:p>
          <a:endParaRPr lang="zh-CN" altLang="en-US"/>
        </a:p>
      </dgm:t>
    </dgm:pt>
    <dgm:pt modelId="{3B73B4C5-CEE0-4263-A3C4-3BED52FED26C}">
      <dgm:prSet phldrT="[文本]"/>
      <dgm:spPr/>
      <dgm:t>
        <a:bodyPr/>
        <a:lstStyle/>
        <a:p>
          <a:r>
            <a:rPr lang="zh-CN" altLang="en-US" dirty="0" smtClean="0"/>
            <a:t>关系</a:t>
          </a:r>
          <a:endParaRPr lang="zh-CN" altLang="en-US" dirty="0"/>
        </a:p>
      </dgm:t>
    </dgm:pt>
    <dgm:pt modelId="{15C52C27-682C-461C-BD9C-E91E24AE7420}" type="parTrans" cxnId="{228F8E9B-3FAE-491D-AFEF-19045FBCC4B3}">
      <dgm:prSet/>
      <dgm:spPr/>
      <dgm:t>
        <a:bodyPr/>
        <a:lstStyle/>
        <a:p>
          <a:endParaRPr lang="zh-CN" altLang="en-US"/>
        </a:p>
      </dgm:t>
    </dgm:pt>
    <dgm:pt modelId="{247ABD10-4CE8-4584-A2F7-7A0A3449DDE7}" type="sibTrans" cxnId="{228F8E9B-3FAE-491D-AFEF-19045FBCC4B3}">
      <dgm:prSet/>
      <dgm:spPr/>
      <dgm:t>
        <a:bodyPr/>
        <a:lstStyle/>
        <a:p>
          <a:endParaRPr lang="zh-CN" altLang="en-US"/>
        </a:p>
      </dgm:t>
    </dgm:pt>
    <dgm:pt modelId="{28419DD0-B98F-4CF5-9B6E-8830F4E3AC16}" type="pres">
      <dgm:prSet presAssocID="{7A5A6609-0E8F-4CCC-A948-9066B48CC3A0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6E8D12B-F480-43C9-BD72-0F083ED4B084}" type="pres">
      <dgm:prSet presAssocID="{2214EF06-E6A8-4FAF-B789-6E02CB29B14F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554447E-758B-47BE-BC9A-5C27EC306A81}" type="pres">
      <dgm:prSet presAssocID="{3608DAB6-6E6F-41FA-AEF7-030A07E1D749}" presName="sibTrans" presStyleLbl="sibTrans2D1" presStyleIdx="0" presStyleCnt="5"/>
      <dgm:spPr/>
      <dgm:t>
        <a:bodyPr/>
        <a:lstStyle/>
        <a:p>
          <a:endParaRPr lang="zh-CN" altLang="en-US"/>
        </a:p>
      </dgm:t>
    </dgm:pt>
    <dgm:pt modelId="{3C110E57-5D22-4FF9-B34F-1FC9F6242B0C}" type="pres">
      <dgm:prSet presAssocID="{3608DAB6-6E6F-41FA-AEF7-030A07E1D749}" presName="connectorText" presStyleLbl="sibTrans2D1" presStyleIdx="0" presStyleCnt="5"/>
      <dgm:spPr/>
      <dgm:t>
        <a:bodyPr/>
        <a:lstStyle/>
        <a:p>
          <a:endParaRPr lang="zh-CN" altLang="en-US"/>
        </a:p>
      </dgm:t>
    </dgm:pt>
    <dgm:pt modelId="{B3E6F671-0B67-44E1-9BBD-E6429C0B1009}" type="pres">
      <dgm:prSet presAssocID="{C23F8AA1-918D-4399-8EAE-39C0F9DEA298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545529-897A-4AFA-978D-3B1456C8F26F}" type="pres">
      <dgm:prSet presAssocID="{1CFC8FA8-DA3B-47BA-9236-6B8933BC9F37}" presName="sibTrans" presStyleLbl="sibTrans2D1" presStyleIdx="1" presStyleCnt="5"/>
      <dgm:spPr/>
      <dgm:t>
        <a:bodyPr/>
        <a:lstStyle/>
        <a:p>
          <a:endParaRPr lang="zh-CN" altLang="en-US"/>
        </a:p>
      </dgm:t>
    </dgm:pt>
    <dgm:pt modelId="{E273A8B7-75EC-4D0C-BF5C-4AD7E9091A39}" type="pres">
      <dgm:prSet presAssocID="{1CFC8FA8-DA3B-47BA-9236-6B8933BC9F37}" presName="connectorText" presStyleLbl="sibTrans2D1" presStyleIdx="1" presStyleCnt="5"/>
      <dgm:spPr/>
      <dgm:t>
        <a:bodyPr/>
        <a:lstStyle/>
        <a:p>
          <a:endParaRPr lang="zh-CN" altLang="en-US"/>
        </a:p>
      </dgm:t>
    </dgm:pt>
    <dgm:pt modelId="{52C2A207-CAF8-42D1-82BF-8DFB778B6E5D}" type="pres">
      <dgm:prSet presAssocID="{F53D1528-EBB9-4F4C-AC9F-CB8FC06A5FEC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1AFC903-0774-49C3-A4DC-4FACF61D3D57}" type="pres">
      <dgm:prSet presAssocID="{D4207A96-318C-407C-ADBD-D61FAB42D326}" presName="sibTrans" presStyleLbl="sibTrans2D1" presStyleIdx="2" presStyleCnt="5"/>
      <dgm:spPr/>
      <dgm:t>
        <a:bodyPr/>
        <a:lstStyle/>
        <a:p>
          <a:endParaRPr lang="zh-CN" altLang="en-US"/>
        </a:p>
      </dgm:t>
    </dgm:pt>
    <dgm:pt modelId="{B2C92725-087B-4C93-AC99-01F5D26A92FA}" type="pres">
      <dgm:prSet presAssocID="{D4207A96-318C-407C-ADBD-D61FAB42D326}" presName="connectorText" presStyleLbl="sibTrans2D1" presStyleIdx="2" presStyleCnt="5"/>
      <dgm:spPr/>
      <dgm:t>
        <a:bodyPr/>
        <a:lstStyle/>
        <a:p>
          <a:endParaRPr lang="zh-CN" altLang="en-US"/>
        </a:p>
      </dgm:t>
    </dgm:pt>
    <dgm:pt modelId="{26C514AB-816A-4EE7-9A39-53F5EBD6406C}" type="pres">
      <dgm:prSet presAssocID="{50BBA32C-C383-4EF3-916B-4C1FEAD909EF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8E90BED-F6DA-48CE-A4A5-2B38633F2C4B}" type="pres">
      <dgm:prSet presAssocID="{A04680EB-48BB-45AD-B834-1606E71B2D3B}" presName="sibTrans" presStyleLbl="sibTrans2D1" presStyleIdx="3" presStyleCnt="5"/>
      <dgm:spPr/>
      <dgm:t>
        <a:bodyPr/>
        <a:lstStyle/>
        <a:p>
          <a:endParaRPr lang="zh-CN" altLang="en-US"/>
        </a:p>
      </dgm:t>
    </dgm:pt>
    <dgm:pt modelId="{727C519E-ECC3-414D-AF85-014CF2BA230C}" type="pres">
      <dgm:prSet presAssocID="{A04680EB-48BB-45AD-B834-1606E71B2D3B}" presName="connectorText" presStyleLbl="sibTrans2D1" presStyleIdx="3" presStyleCnt="5"/>
      <dgm:spPr/>
      <dgm:t>
        <a:bodyPr/>
        <a:lstStyle/>
        <a:p>
          <a:endParaRPr lang="zh-CN" altLang="en-US"/>
        </a:p>
      </dgm:t>
    </dgm:pt>
    <dgm:pt modelId="{E3E7841A-A2C3-428D-95C0-B5FB9226CB67}" type="pres">
      <dgm:prSet presAssocID="{3B73B4C5-CEE0-4263-A3C4-3BED52FED26C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4ECA7C9-C991-474D-A7F1-A2E6FEFE8653}" type="pres">
      <dgm:prSet presAssocID="{247ABD10-4CE8-4584-A2F7-7A0A3449DDE7}" presName="sibTrans" presStyleLbl="sibTrans2D1" presStyleIdx="4" presStyleCnt="5"/>
      <dgm:spPr/>
      <dgm:t>
        <a:bodyPr/>
        <a:lstStyle/>
        <a:p>
          <a:endParaRPr lang="zh-CN" altLang="en-US"/>
        </a:p>
      </dgm:t>
    </dgm:pt>
    <dgm:pt modelId="{70491C5D-F077-44E9-9A78-3AE80964B742}" type="pres">
      <dgm:prSet presAssocID="{247ABD10-4CE8-4584-A2F7-7A0A3449DDE7}" presName="connectorText" presStyleLbl="sibTrans2D1" presStyleIdx="4" presStyleCnt="5"/>
      <dgm:spPr/>
      <dgm:t>
        <a:bodyPr/>
        <a:lstStyle/>
        <a:p>
          <a:endParaRPr lang="zh-CN" altLang="en-US"/>
        </a:p>
      </dgm:t>
    </dgm:pt>
  </dgm:ptLst>
  <dgm:cxnLst>
    <dgm:cxn modelId="{1C7F21B1-FF55-4CCC-BDBA-7E54369A33B6}" srcId="{7A5A6609-0E8F-4CCC-A948-9066B48CC3A0}" destId="{F53D1528-EBB9-4F4C-AC9F-CB8FC06A5FEC}" srcOrd="2" destOrd="0" parTransId="{C97B1B87-C0E9-49AE-AAA8-12CB8E08397C}" sibTransId="{D4207A96-318C-407C-ADBD-D61FAB42D326}"/>
    <dgm:cxn modelId="{3D23A544-757D-4310-AF19-68EF919CA377}" type="presOf" srcId="{3608DAB6-6E6F-41FA-AEF7-030A07E1D749}" destId="{3C110E57-5D22-4FF9-B34F-1FC9F6242B0C}" srcOrd="1" destOrd="0" presId="urn:microsoft.com/office/officeart/2005/8/layout/cycle2"/>
    <dgm:cxn modelId="{87861871-6722-47ED-822E-212B5AF21491}" srcId="{7A5A6609-0E8F-4CCC-A948-9066B48CC3A0}" destId="{50BBA32C-C383-4EF3-916B-4C1FEAD909EF}" srcOrd="3" destOrd="0" parTransId="{2D876ADF-DCA0-4B9D-80FA-D0CEC35752AF}" sibTransId="{A04680EB-48BB-45AD-B834-1606E71B2D3B}"/>
    <dgm:cxn modelId="{37BBF123-4496-477E-866A-1AF45845A39A}" srcId="{7A5A6609-0E8F-4CCC-A948-9066B48CC3A0}" destId="{2214EF06-E6A8-4FAF-B789-6E02CB29B14F}" srcOrd="0" destOrd="0" parTransId="{5D233074-D93E-4C98-976D-5D1C45732BFF}" sibTransId="{3608DAB6-6E6F-41FA-AEF7-030A07E1D749}"/>
    <dgm:cxn modelId="{5A71AE81-2F5E-4920-9799-639B66ED20CD}" type="presOf" srcId="{7A5A6609-0E8F-4CCC-A948-9066B48CC3A0}" destId="{28419DD0-B98F-4CF5-9B6E-8830F4E3AC16}" srcOrd="0" destOrd="0" presId="urn:microsoft.com/office/officeart/2005/8/layout/cycle2"/>
    <dgm:cxn modelId="{E59684C9-8AA1-469F-9B02-DC3ABD9DFC23}" type="presOf" srcId="{3B73B4C5-CEE0-4263-A3C4-3BED52FED26C}" destId="{E3E7841A-A2C3-428D-95C0-B5FB9226CB67}" srcOrd="0" destOrd="0" presId="urn:microsoft.com/office/officeart/2005/8/layout/cycle2"/>
    <dgm:cxn modelId="{6C1ACF0C-B07E-42BB-97E4-AC303728AD14}" type="presOf" srcId="{1CFC8FA8-DA3B-47BA-9236-6B8933BC9F37}" destId="{E273A8B7-75EC-4D0C-BF5C-4AD7E9091A39}" srcOrd="1" destOrd="0" presId="urn:microsoft.com/office/officeart/2005/8/layout/cycle2"/>
    <dgm:cxn modelId="{D7B82D1C-C62E-4DC3-A0E4-146B39D8CE64}" type="presOf" srcId="{D4207A96-318C-407C-ADBD-D61FAB42D326}" destId="{B2C92725-087B-4C93-AC99-01F5D26A92FA}" srcOrd="1" destOrd="0" presId="urn:microsoft.com/office/officeart/2005/8/layout/cycle2"/>
    <dgm:cxn modelId="{228F8E9B-3FAE-491D-AFEF-19045FBCC4B3}" srcId="{7A5A6609-0E8F-4CCC-A948-9066B48CC3A0}" destId="{3B73B4C5-CEE0-4263-A3C4-3BED52FED26C}" srcOrd="4" destOrd="0" parTransId="{15C52C27-682C-461C-BD9C-E91E24AE7420}" sibTransId="{247ABD10-4CE8-4584-A2F7-7A0A3449DDE7}"/>
    <dgm:cxn modelId="{8B682592-3E2C-4138-B97D-ACCA5E401761}" type="presOf" srcId="{247ABD10-4CE8-4584-A2F7-7A0A3449DDE7}" destId="{70491C5D-F077-44E9-9A78-3AE80964B742}" srcOrd="1" destOrd="0" presId="urn:microsoft.com/office/officeart/2005/8/layout/cycle2"/>
    <dgm:cxn modelId="{20536CFF-FF92-4BE4-B456-102C7302B4DA}" type="presOf" srcId="{F53D1528-EBB9-4F4C-AC9F-CB8FC06A5FEC}" destId="{52C2A207-CAF8-42D1-82BF-8DFB778B6E5D}" srcOrd="0" destOrd="0" presId="urn:microsoft.com/office/officeart/2005/8/layout/cycle2"/>
    <dgm:cxn modelId="{BBEA80E6-EDAA-4E6F-B476-59AB6C128A8E}" type="presOf" srcId="{A04680EB-48BB-45AD-B834-1606E71B2D3B}" destId="{727C519E-ECC3-414D-AF85-014CF2BA230C}" srcOrd="1" destOrd="0" presId="urn:microsoft.com/office/officeart/2005/8/layout/cycle2"/>
    <dgm:cxn modelId="{367EC580-DA61-4603-A409-2FC1194A9F41}" type="presOf" srcId="{2214EF06-E6A8-4FAF-B789-6E02CB29B14F}" destId="{26E8D12B-F480-43C9-BD72-0F083ED4B084}" srcOrd="0" destOrd="0" presId="urn:microsoft.com/office/officeart/2005/8/layout/cycle2"/>
    <dgm:cxn modelId="{AC015349-EDBB-4BD2-9718-51E665598360}" type="presOf" srcId="{C23F8AA1-918D-4399-8EAE-39C0F9DEA298}" destId="{B3E6F671-0B67-44E1-9BBD-E6429C0B1009}" srcOrd="0" destOrd="0" presId="urn:microsoft.com/office/officeart/2005/8/layout/cycle2"/>
    <dgm:cxn modelId="{8CBD46F2-B75B-41C2-A0F9-01DF325E5A9C}" type="presOf" srcId="{A04680EB-48BB-45AD-B834-1606E71B2D3B}" destId="{A8E90BED-F6DA-48CE-A4A5-2B38633F2C4B}" srcOrd="0" destOrd="0" presId="urn:microsoft.com/office/officeart/2005/8/layout/cycle2"/>
    <dgm:cxn modelId="{852CFCF2-37D7-42FD-96A1-814EFB7CB8DE}" type="presOf" srcId="{247ABD10-4CE8-4584-A2F7-7A0A3449DDE7}" destId="{B4ECA7C9-C991-474D-A7F1-A2E6FEFE8653}" srcOrd="0" destOrd="0" presId="urn:microsoft.com/office/officeart/2005/8/layout/cycle2"/>
    <dgm:cxn modelId="{6000073B-129C-4901-A88E-5BCF42C1FA92}" type="presOf" srcId="{1CFC8FA8-DA3B-47BA-9236-6B8933BC9F37}" destId="{01545529-897A-4AFA-978D-3B1456C8F26F}" srcOrd="0" destOrd="0" presId="urn:microsoft.com/office/officeart/2005/8/layout/cycle2"/>
    <dgm:cxn modelId="{92A09C8E-1A8B-4389-8C0E-5CFBB22E21F5}" srcId="{7A5A6609-0E8F-4CCC-A948-9066B48CC3A0}" destId="{C23F8AA1-918D-4399-8EAE-39C0F9DEA298}" srcOrd="1" destOrd="0" parTransId="{7BE683D1-212F-4BE5-B7D8-CB769E14ECAF}" sibTransId="{1CFC8FA8-DA3B-47BA-9236-6B8933BC9F37}"/>
    <dgm:cxn modelId="{4B1C2D84-2CB0-4B97-B60E-7EEFD26DE4FC}" type="presOf" srcId="{3608DAB6-6E6F-41FA-AEF7-030A07E1D749}" destId="{C554447E-758B-47BE-BC9A-5C27EC306A81}" srcOrd="0" destOrd="0" presId="urn:microsoft.com/office/officeart/2005/8/layout/cycle2"/>
    <dgm:cxn modelId="{E6DD2A75-7CD9-40BB-996A-B3BD1C191860}" type="presOf" srcId="{50BBA32C-C383-4EF3-916B-4C1FEAD909EF}" destId="{26C514AB-816A-4EE7-9A39-53F5EBD6406C}" srcOrd="0" destOrd="0" presId="urn:microsoft.com/office/officeart/2005/8/layout/cycle2"/>
    <dgm:cxn modelId="{BF60E819-6EF6-43BC-AD75-9D16C2370E1C}" type="presOf" srcId="{D4207A96-318C-407C-ADBD-D61FAB42D326}" destId="{21AFC903-0774-49C3-A4DC-4FACF61D3D57}" srcOrd="0" destOrd="0" presId="urn:microsoft.com/office/officeart/2005/8/layout/cycle2"/>
    <dgm:cxn modelId="{2D2137A7-566A-4261-88BA-731C6070E4EA}" type="presParOf" srcId="{28419DD0-B98F-4CF5-9B6E-8830F4E3AC16}" destId="{26E8D12B-F480-43C9-BD72-0F083ED4B084}" srcOrd="0" destOrd="0" presId="urn:microsoft.com/office/officeart/2005/8/layout/cycle2"/>
    <dgm:cxn modelId="{85DD9117-3BD2-4B30-BB5F-A14ACB576ED4}" type="presParOf" srcId="{28419DD0-B98F-4CF5-9B6E-8830F4E3AC16}" destId="{C554447E-758B-47BE-BC9A-5C27EC306A81}" srcOrd="1" destOrd="0" presId="urn:microsoft.com/office/officeart/2005/8/layout/cycle2"/>
    <dgm:cxn modelId="{5B670A29-5495-411C-8903-9816DEAABA8D}" type="presParOf" srcId="{C554447E-758B-47BE-BC9A-5C27EC306A81}" destId="{3C110E57-5D22-4FF9-B34F-1FC9F6242B0C}" srcOrd="0" destOrd="0" presId="urn:microsoft.com/office/officeart/2005/8/layout/cycle2"/>
    <dgm:cxn modelId="{D0F77772-E65E-4E06-9D06-7C5A112F259F}" type="presParOf" srcId="{28419DD0-B98F-4CF5-9B6E-8830F4E3AC16}" destId="{B3E6F671-0B67-44E1-9BBD-E6429C0B1009}" srcOrd="2" destOrd="0" presId="urn:microsoft.com/office/officeart/2005/8/layout/cycle2"/>
    <dgm:cxn modelId="{6D04C58D-A2F8-4004-9FC6-7942E9654FF2}" type="presParOf" srcId="{28419DD0-B98F-4CF5-9B6E-8830F4E3AC16}" destId="{01545529-897A-4AFA-978D-3B1456C8F26F}" srcOrd="3" destOrd="0" presId="urn:microsoft.com/office/officeart/2005/8/layout/cycle2"/>
    <dgm:cxn modelId="{43BF33C6-9AE8-48E0-A095-08B8516FDDBA}" type="presParOf" srcId="{01545529-897A-4AFA-978D-3B1456C8F26F}" destId="{E273A8B7-75EC-4D0C-BF5C-4AD7E9091A39}" srcOrd="0" destOrd="0" presId="urn:microsoft.com/office/officeart/2005/8/layout/cycle2"/>
    <dgm:cxn modelId="{9641D70A-E6B0-4B3C-9A26-0A2BA76BA8C8}" type="presParOf" srcId="{28419DD0-B98F-4CF5-9B6E-8830F4E3AC16}" destId="{52C2A207-CAF8-42D1-82BF-8DFB778B6E5D}" srcOrd="4" destOrd="0" presId="urn:microsoft.com/office/officeart/2005/8/layout/cycle2"/>
    <dgm:cxn modelId="{0A572C43-7D68-4A08-8EB3-A4AD81836F52}" type="presParOf" srcId="{28419DD0-B98F-4CF5-9B6E-8830F4E3AC16}" destId="{21AFC903-0774-49C3-A4DC-4FACF61D3D57}" srcOrd="5" destOrd="0" presId="urn:microsoft.com/office/officeart/2005/8/layout/cycle2"/>
    <dgm:cxn modelId="{60864523-D24F-4801-BE9F-9539D5E9DFA8}" type="presParOf" srcId="{21AFC903-0774-49C3-A4DC-4FACF61D3D57}" destId="{B2C92725-087B-4C93-AC99-01F5D26A92FA}" srcOrd="0" destOrd="0" presId="urn:microsoft.com/office/officeart/2005/8/layout/cycle2"/>
    <dgm:cxn modelId="{89CBDBE6-ECA6-4E68-9905-4A7644C269E5}" type="presParOf" srcId="{28419DD0-B98F-4CF5-9B6E-8830F4E3AC16}" destId="{26C514AB-816A-4EE7-9A39-53F5EBD6406C}" srcOrd="6" destOrd="0" presId="urn:microsoft.com/office/officeart/2005/8/layout/cycle2"/>
    <dgm:cxn modelId="{ECD1E097-DF95-446F-B048-B0014787FF92}" type="presParOf" srcId="{28419DD0-B98F-4CF5-9B6E-8830F4E3AC16}" destId="{A8E90BED-F6DA-48CE-A4A5-2B38633F2C4B}" srcOrd="7" destOrd="0" presId="urn:microsoft.com/office/officeart/2005/8/layout/cycle2"/>
    <dgm:cxn modelId="{3BD8F738-751B-4E08-9542-45B0A4ABC012}" type="presParOf" srcId="{A8E90BED-F6DA-48CE-A4A5-2B38633F2C4B}" destId="{727C519E-ECC3-414D-AF85-014CF2BA230C}" srcOrd="0" destOrd="0" presId="urn:microsoft.com/office/officeart/2005/8/layout/cycle2"/>
    <dgm:cxn modelId="{FA2C4850-6AD4-454B-BDF6-6A6CA8C58F32}" type="presParOf" srcId="{28419DD0-B98F-4CF5-9B6E-8830F4E3AC16}" destId="{E3E7841A-A2C3-428D-95C0-B5FB9226CB67}" srcOrd="8" destOrd="0" presId="urn:microsoft.com/office/officeart/2005/8/layout/cycle2"/>
    <dgm:cxn modelId="{FDD41269-9630-4A58-9CFD-F701B101A2CB}" type="presParOf" srcId="{28419DD0-B98F-4CF5-9B6E-8830F4E3AC16}" destId="{B4ECA7C9-C991-474D-A7F1-A2E6FEFE8653}" srcOrd="9" destOrd="0" presId="urn:microsoft.com/office/officeart/2005/8/layout/cycle2"/>
    <dgm:cxn modelId="{ADFF64C8-198D-426C-AD1C-D9931B218FDD}" type="presParOf" srcId="{B4ECA7C9-C991-474D-A7F1-A2E6FEFE8653}" destId="{70491C5D-F077-44E9-9A78-3AE80964B742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3616EA3-D376-4587-B77A-13D7697B9458}" type="doc">
      <dgm:prSet loTypeId="urn:microsoft.com/office/officeart/2005/8/layout/matrix3" loCatId="matrix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zh-CN" altLang="en-US"/>
        </a:p>
      </dgm:t>
    </dgm:pt>
    <dgm:pt modelId="{8C82ABE6-30FC-410E-94C3-D79DB19868C6}">
      <dgm:prSet phldrT="[文本]"/>
      <dgm:spPr/>
      <dgm:t>
        <a:bodyPr/>
        <a:lstStyle/>
        <a:p>
          <a:r>
            <a:rPr lang="zh-CN" altLang="en-US" dirty="0" smtClean="0"/>
            <a:t>产品</a:t>
          </a:r>
          <a:endParaRPr lang="zh-CN" altLang="en-US" dirty="0"/>
        </a:p>
      </dgm:t>
    </dgm:pt>
    <dgm:pt modelId="{E0709881-0788-456C-A044-E51E62C6571B}" type="parTrans" cxnId="{7F608E6B-CFF9-49CE-95EA-380FCC5F89D8}">
      <dgm:prSet/>
      <dgm:spPr/>
      <dgm:t>
        <a:bodyPr/>
        <a:lstStyle/>
        <a:p>
          <a:endParaRPr lang="zh-CN" altLang="en-US"/>
        </a:p>
      </dgm:t>
    </dgm:pt>
    <dgm:pt modelId="{0557D378-8392-4BD9-A150-6A5A2639267E}" type="sibTrans" cxnId="{7F608E6B-CFF9-49CE-95EA-380FCC5F89D8}">
      <dgm:prSet/>
      <dgm:spPr/>
      <dgm:t>
        <a:bodyPr/>
        <a:lstStyle/>
        <a:p>
          <a:endParaRPr lang="zh-CN" altLang="en-US"/>
        </a:p>
      </dgm:t>
    </dgm:pt>
    <dgm:pt modelId="{A54AFD9F-0064-478B-9C47-0B207B087AFD}">
      <dgm:prSet phldrT="[文本]"/>
      <dgm:spPr/>
      <dgm:t>
        <a:bodyPr/>
        <a:lstStyle/>
        <a:p>
          <a:r>
            <a:rPr lang="zh-CN" altLang="en-US" dirty="0" smtClean="0"/>
            <a:t>价格</a:t>
          </a:r>
          <a:endParaRPr lang="zh-CN" altLang="en-US" dirty="0"/>
        </a:p>
      </dgm:t>
    </dgm:pt>
    <dgm:pt modelId="{24A7520A-3277-4F70-98EA-74BD63822390}" type="parTrans" cxnId="{5036214A-BECE-4902-8FF2-5EA425429286}">
      <dgm:prSet/>
      <dgm:spPr/>
      <dgm:t>
        <a:bodyPr/>
        <a:lstStyle/>
        <a:p>
          <a:endParaRPr lang="zh-CN" altLang="en-US"/>
        </a:p>
      </dgm:t>
    </dgm:pt>
    <dgm:pt modelId="{6697B7E4-CAF8-4E55-912F-6D583A16619A}" type="sibTrans" cxnId="{5036214A-BECE-4902-8FF2-5EA425429286}">
      <dgm:prSet/>
      <dgm:spPr/>
      <dgm:t>
        <a:bodyPr/>
        <a:lstStyle/>
        <a:p>
          <a:endParaRPr lang="zh-CN" altLang="en-US"/>
        </a:p>
      </dgm:t>
    </dgm:pt>
    <dgm:pt modelId="{E551BBC0-9496-4D71-8CF7-DD05E1BBF54D}">
      <dgm:prSet phldrT="[文本]"/>
      <dgm:spPr/>
      <dgm:t>
        <a:bodyPr/>
        <a:lstStyle/>
        <a:p>
          <a:r>
            <a:rPr lang="zh-CN" altLang="en-US" dirty="0" smtClean="0"/>
            <a:t>渠道</a:t>
          </a:r>
          <a:endParaRPr lang="zh-CN" altLang="en-US" dirty="0"/>
        </a:p>
      </dgm:t>
    </dgm:pt>
    <dgm:pt modelId="{282544AA-2A2A-4E8C-A840-A30026D92216}" type="parTrans" cxnId="{0987FC92-E2F4-4A0E-9712-170DCD1530A1}">
      <dgm:prSet/>
      <dgm:spPr/>
      <dgm:t>
        <a:bodyPr/>
        <a:lstStyle/>
        <a:p>
          <a:endParaRPr lang="zh-CN" altLang="en-US"/>
        </a:p>
      </dgm:t>
    </dgm:pt>
    <dgm:pt modelId="{4CCD9D62-4DA0-4B5E-BFFA-8E8937BBB337}" type="sibTrans" cxnId="{0987FC92-E2F4-4A0E-9712-170DCD1530A1}">
      <dgm:prSet/>
      <dgm:spPr/>
      <dgm:t>
        <a:bodyPr/>
        <a:lstStyle/>
        <a:p>
          <a:endParaRPr lang="zh-CN" altLang="en-US"/>
        </a:p>
      </dgm:t>
    </dgm:pt>
    <dgm:pt modelId="{BC5B3CFB-1F2A-4EF4-B9E6-95A3F1C25D26}">
      <dgm:prSet phldrT="[文本]"/>
      <dgm:spPr/>
      <dgm:t>
        <a:bodyPr/>
        <a:lstStyle/>
        <a:p>
          <a:r>
            <a:rPr lang="zh-CN" altLang="en-US" dirty="0" smtClean="0"/>
            <a:t>促销</a:t>
          </a:r>
          <a:endParaRPr lang="zh-CN" altLang="en-US" dirty="0"/>
        </a:p>
      </dgm:t>
    </dgm:pt>
    <dgm:pt modelId="{20624437-2659-4BA1-B427-F01D68F23F9C}" type="parTrans" cxnId="{66FEFF74-E4D9-475A-96E4-2FC4F3C37E3A}">
      <dgm:prSet/>
      <dgm:spPr/>
      <dgm:t>
        <a:bodyPr/>
        <a:lstStyle/>
        <a:p>
          <a:endParaRPr lang="zh-CN" altLang="en-US"/>
        </a:p>
      </dgm:t>
    </dgm:pt>
    <dgm:pt modelId="{497C7028-A10F-4B04-A8C7-3EE21413EC65}" type="sibTrans" cxnId="{66FEFF74-E4D9-475A-96E4-2FC4F3C37E3A}">
      <dgm:prSet/>
      <dgm:spPr/>
      <dgm:t>
        <a:bodyPr/>
        <a:lstStyle/>
        <a:p>
          <a:endParaRPr lang="zh-CN" altLang="en-US"/>
        </a:p>
      </dgm:t>
    </dgm:pt>
    <dgm:pt modelId="{36466775-38D8-4634-B344-90E373BC504D}" type="pres">
      <dgm:prSet presAssocID="{B3616EA3-D376-4587-B77A-13D7697B9458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19C90DA-8E0A-40DE-8D68-EA50FC5565ED}" type="pres">
      <dgm:prSet presAssocID="{B3616EA3-D376-4587-B77A-13D7697B9458}" presName="diamond" presStyleLbl="bgShp" presStyleIdx="0" presStyleCnt="1"/>
      <dgm:spPr/>
    </dgm:pt>
    <dgm:pt modelId="{05B48CBA-172A-4A0B-8C9E-0DD3D41BDB1B}" type="pres">
      <dgm:prSet presAssocID="{B3616EA3-D376-4587-B77A-13D7697B9458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58A7E4E-EE8B-426B-A19B-9FC207C87D68}" type="pres">
      <dgm:prSet presAssocID="{B3616EA3-D376-4587-B77A-13D7697B9458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7B911F-78B5-4275-9380-5F37AEE89997}" type="pres">
      <dgm:prSet presAssocID="{B3616EA3-D376-4587-B77A-13D7697B9458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C748929-938D-4715-A182-BABD41B8C878}" type="pres">
      <dgm:prSet presAssocID="{B3616EA3-D376-4587-B77A-13D7697B9458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53BA625-A06D-4AB9-BA77-0A724C236CCE}" type="presOf" srcId="{8C82ABE6-30FC-410E-94C3-D79DB19868C6}" destId="{05B48CBA-172A-4A0B-8C9E-0DD3D41BDB1B}" srcOrd="0" destOrd="0" presId="urn:microsoft.com/office/officeart/2005/8/layout/matrix3"/>
    <dgm:cxn modelId="{567C8F5C-3D35-498D-ADFB-75F8FE02D0F8}" type="presOf" srcId="{A54AFD9F-0064-478B-9C47-0B207B087AFD}" destId="{958A7E4E-EE8B-426B-A19B-9FC207C87D68}" srcOrd="0" destOrd="0" presId="urn:microsoft.com/office/officeart/2005/8/layout/matrix3"/>
    <dgm:cxn modelId="{25BF91A4-F59C-4A41-A158-DC278BFE9B0B}" type="presOf" srcId="{E551BBC0-9496-4D71-8CF7-DD05E1BBF54D}" destId="{0E7B911F-78B5-4275-9380-5F37AEE89997}" srcOrd="0" destOrd="0" presId="urn:microsoft.com/office/officeart/2005/8/layout/matrix3"/>
    <dgm:cxn modelId="{AE1E22B4-820F-4940-B9AA-82D20518A0EB}" type="presOf" srcId="{BC5B3CFB-1F2A-4EF4-B9E6-95A3F1C25D26}" destId="{CC748929-938D-4715-A182-BABD41B8C878}" srcOrd="0" destOrd="0" presId="urn:microsoft.com/office/officeart/2005/8/layout/matrix3"/>
    <dgm:cxn modelId="{66FEFF74-E4D9-475A-96E4-2FC4F3C37E3A}" srcId="{B3616EA3-D376-4587-B77A-13D7697B9458}" destId="{BC5B3CFB-1F2A-4EF4-B9E6-95A3F1C25D26}" srcOrd="3" destOrd="0" parTransId="{20624437-2659-4BA1-B427-F01D68F23F9C}" sibTransId="{497C7028-A10F-4B04-A8C7-3EE21413EC65}"/>
    <dgm:cxn modelId="{5036214A-BECE-4902-8FF2-5EA425429286}" srcId="{B3616EA3-D376-4587-B77A-13D7697B9458}" destId="{A54AFD9F-0064-478B-9C47-0B207B087AFD}" srcOrd="1" destOrd="0" parTransId="{24A7520A-3277-4F70-98EA-74BD63822390}" sibTransId="{6697B7E4-CAF8-4E55-912F-6D583A16619A}"/>
    <dgm:cxn modelId="{A2994340-7AB9-4D52-8EE6-B629D201D637}" type="presOf" srcId="{B3616EA3-D376-4587-B77A-13D7697B9458}" destId="{36466775-38D8-4634-B344-90E373BC504D}" srcOrd="0" destOrd="0" presId="urn:microsoft.com/office/officeart/2005/8/layout/matrix3"/>
    <dgm:cxn modelId="{0987FC92-E2F4-4A0E-9712-170DCD1530A1}" srcId="{B3616EA3-D376-4587-B77A-13D7697B9458}" destId="{E551BBC0-9496-4D71-8CF7-DD05E1BBF54D}" srcOrd="2" destOrd="0" parTransId="{282544AA-2A2A-4E8C-A840-A30026D92216}" sibTransId="{4CCD9D62-4DA0-4B5E-BFFA-8E8937BBB337}"/>
    <dgm:cxn modelId="{7F608E6B-CFF9-49CE-95EA-380FCC5F89D8}" srcId="{B3616EA3-D376-4587-B77A-13D7697B9458}" destId="{8C82ABE6-30FC-410E-94C3-D79DB19868C6}" srcOrd="0" destOrd="0" parTransId="{E0709881-0788-456C-A044-E51E62C6571B}" sibTransId="{0557D378-8392-4BD9-A150-6A5A2639267E}"/>
    <dgm:cxn modelId="{AEA3A5DB-5E9D-408F-A7B5-2D35FFD56F55}" type="presParOf" srcId="{36466775-38D8-4634-B344-90E373BC504D}" destId="{519C90DA-8E0A-40DE-8D68-EA50FC5565ED}" srcOrd="0" destOrd="0" presId="urn:microsoft.com/office/officeart/2005/8/layout/matrix3"/>
    <dgm:cxn modelId="{0398B6BB-DF03-4282-A0B0-240DF469284B}" type="presParOf" srcId="{36466775-38D8-4634-B344-90E373BC504D}" destId="{05B48CBA-172A-4A0B-8C9E-0DD3D41BDB1B}" srcOrd="1" destOrd="0" presId="urn:microsoft.com/office/officeart/2005/8/layout/matrix3"/>
    <dgm:cxn modelId="{0748F372-F29B-4581-89AB-CC46E54D0981}" type="presParOf" srcId="{36466775-38D8-4634-B344-90E373BC504D}" destId="{958A7E4E-EE8B-426B-A19B-9FC207C87D68}" srcOrd="2" destOrd="0" presId="urn:microsoft.com/office/officeart/2005/8/layout/matrix3"/>
    <dgm:cxn modelId="{7B5B3C60-7F41-466E-8AF5-56C218F01B5A}" type="presParOf" srcId="{36466775-38D8-4634-B344-90E373BC504D}" destId="{0E7B911F-78B5-4275-9380-5F37AEE89997}" srcOrd="3" destOrd="0" presId="urn:microsoft.com/office/officeart/2005/8/layout/matrix3"/>
    <dgm:cxn modelId="{BD47A5E0-B0FB-428E-8BC9-557E94E24B33}" type="presParOf" srcId="{36466775-38D8-4634-B344-90E373BC504D}" destId="{CC748929-938D-4715-A182-BABD41B8C878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331760D-AEFD-4132-B105-13551A1EE2F9}" type="doc">
      <dgm:prSet loTypeId="urn:microsoft.com/office/officeart/2005/8/layout/cycle6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D78D432C-FE0D-4A26-9712-EE9498ED8A02}">
      <dgm:prSet phldrT="[文本]"/>
      <dgm:spPr/>
      <dgm:t>
        <a:bodyPr/>
        <a:lstStyle/>
        <a:p>
          <a:r>
            <a:rPr lang="zh-CN" altLang="en-US" dirty="0" smtClean="0"/>
            <a:t>搜索推广</a:t>
          </a:r>
          <a:endParaRPr lang="zh-CN" altLang="en-US" dirty="0"/>
        </a:p>
      </dgm:t>
    </dgm:pt>
    <dgm:pt modelId="{F5A4AD66-A72B-4C04-9D20-8AF7BDA6F480}" type="parTrans" cxnId="{186FBEFE-B109-44A2-8A0A-660F41F29428}">
      <dgm:prSet/>
      <dgm:spPr/>
      <dgm:t>
        <a:bodyPr/>
        <a:lstStyle/>
        <a:p>
          <a:endParaRPr lang="zh-CN" altLang="en-US"/>
        </a:p>
      </dgm:t>
    </dgm:pt>
    <dgm:pt modelId="{AF62ADCA-9A6B-4C63-A11E-C97B2B3F2B8A}" type="sibTrans" cxnId="{186FBEFE-B109-44A2-8A0A-660F41F29428}">
      <dgm:prSet/>
      <dgm:spPr/>
      <dgm:t>
        <a:bodyPr/>
        <a:lstStyle/>
        <a:p>
          <a:endParaRPr lang="zh-CN" altLang="en-US"/>
        </a:p>
      </dgm:t>
    </dgm:pt>
    <dgm:pt modelId="{0BF35286-ECB3-4DB8-AA65-8EED3589006A}">
      <dgm:prSet phldrT="[文本]"/>
      <dgm:spPr/>
      <dgm:t>
        <a:bodyPr/>
        <a:lstStyle/>
        <a:p>
          <a:r>
            <a:rPr lang="zh-CN" altLang="en-US" dirty="0" smtClean="0"/>
            <a:t>社区</a:t>
          </a:r>
          <a:r>
            <a:rPr lang="en-US" altLang="zh-CN" dirty="0" smtClean="0"/>
            <a:t>CPS</a:t>
          </a:r>
          <a:r>
            <a:rPr lang="zh-CN" altLang="en-US" dirty="0" smtClean="0"/>
            <a:t>推广</a:t>
          </a:r>
          <a:endParaRPr lang="zh-CN" altLang="en-US" dirty="0"/>
        </a:p>
      </dgm:t>
    </dgm:pt>
    <dgm:pt modelId="{0F5B24F6-8B8C-4E16-B677-6C8212B1AF28}" type="parTrans" cxnId="{48E58617-F3EE-43C6-9D5D-6EA74F139AD4}">
      <dgm:prSet/>
      <dgm:spPr/>
      <dgm:t>
        <a:bodyPr/>
        <a:lstStyle/>
        <a:p>
          <a:endParaRPr lang="zh-CN" altLang="en-US"/>
        </a:p>
      </dgm:t>
    </dgm:pt>
    <dgm:pt modelId="{5BC84CBF-3821-42D0-8ECD-7A1E23827480}" type="sibTrans" cxnId="{48E58617-F3EE-43C6-9D5D-6EA74F139AD4}">
      <dgm:prSet/>
      <dgm:spPr/>
      <dgm:t>
        <a:bodyPr/>
        <a:lstStyle/>
        <a:p>
          <a:endParaRPr lang="zh-CN" altLang="en-US"/>
        </a:p>
      </dgm:t>
    </dgm:pt>
    <dgm:pt modelId="{30BB9A48-0C46-407F-A3AB-77DC9011FEB4}">
      <dgm:prSet phldrT="[文本]"/>
      <dgm:spPr/>
      <dgm:t>
        <a:bodyPr/>
        <a:lstStyle/>
        <a:p>
          <a:r>
            <a:rPr lang="zh-CN" altLang="en-US" dirty="0" smtClean="0"/>
            <a:t>社区互动推广</a:t>
          </a:r>
          <a:endParaRPr lang="zh-CN" altLang="en-US" dirty="0"/>
        </a:p>
      </dgm:t>
    </dgm:pt>
    <dgm:pt modelId="{0AEE9150-9ED4-4007-BBEF-9E76212421CD}" type="parTrans" cxnId="{371C5DA6-65FB-4A4F-B9E3-E6BFAC0D45A0}">
      <dgm:prSet/>
      <dgm:spPr/>
      <dgm:t>
        <a:bodyPr/>
        <a:lstStyle/>
        <a:p>
          <a:endParaRPr lang="zh-CN" altLang="en-US"/>
        </a:p>
      </dgm:t>
    </dgm:pt>
    <dgm:pt modelId="{DC3F79F3-8BE4-47A4-94C5-A43390C39351}" type="sibTrans" cxnId="{371C5DA6-65FB-4A4F-B9E3-E6BFAC0D45A0}">
      <dgm:prSet/>
      <dgm:spPr/>
      <dgm:t>
        <a:bodyPr/>
        <a:lstStyle/>
        <a:p>
          <a:endParaRPr lang="zh-CN" altLang="en-US"/>
        </a:p>
      </dgm:t>
    </dgm:pt>
    <dgm:pt modelId="{DEB830EA-9D5A-4FC7-8C3B-3611A7917B11}">
      <dgm:prSet phldrT="[文本]"/>
      <dgm:spPr/>
      <dgm:t>
        <a:bodyPr/>
        <a:lstStyle/>
        <a:p>
          <a:r>
            <a:rPr lang="zh-CN" altLang="en-US" dirty="0" smtClean="0"/>
            <a:t>硬广</a:t>
          </a:r>
          <a:endParaRPr lang="zh-CN" altLang="en-US" dirty="0"/>
        </a:p>
      </dgm:t>
    </dgm:pt>
    <dgm:pt modelId="{1E858016-DD3D-46E8-9FB8-201F0DFA9CF3}" type="parTrans" cxnId="{E90BDCB1-CD8D-48D5-82D3-B4599CA00790}">
      <dgm:prSet/>
      <dgm:spPr/>
      <dgm:t>
        <a:bodyPr/>
        <a:lstStyle/>
        <a:p>
          <a:endParaRPr lang="zh-CN" altLang="en-US"/>
        </a:p>
      </dgm:t>
    </dgm:pt>
    <dgm:pt modelId="{EAA88F83-7B52-40F4-AA6C-8BB3E03DC966}" type="sibTrans" cxnId="{E90BDCB1-CD8D-48D5-82D3-B4599CA00790}">
      <dgm:prSet/>
      <dgm:spPr/>
      <dgm:t>
        <a:bodyPr/>
        <a:lstStyle/>
        <a:p>
          <a:endParaRPr lang="zh-CN" altLang="en-US"/>
        </a:p>
      </dgm:t>
    </dgm:pt>
    <dgm:pt modelId="{11C68712-AD68-42B0-92AD-10A71143BDBB}">
      <dgm:prSet phldrT="[文本]"/>
      <dgm:spPr/>
      <dgm:t>
        <a:bodyPr/>
        <a:lstStyle/>
        <a:p>
          <a:r>
            <a:rPr lang="zh-CN" altLang="en-US" dirty="0" smtClean="0"/>
            <a:t>各类活动和团购</a:t>
          </a:r>
          <a:endParaRPr lang="zh-CN" altLang="en-US" dirty="0"/>
        </a:p>
      </dgm:t>
    </dgm:pt>
    <dgm:pt modelId="{F4393A97-2AE3-454B-998E-6D2CD71AFA1F}" type="parTrans" cxnId="{C71B3752-101E-479E-86F6-AB12BD19BDB2}">
      <dgm:prSet/>
      <dgm:spPr/>
      <dgm:t>
        <a:bodyPr/>
        <a:lstStyle/>
        <a:p>
          <a:endParaRPr lang="zh-CN" altLang="en-US"/>
        </a:p>
      </dgm:t>
    </dgm:pt>
    <dgm:pt modelId="{583B5774-4128-4811-BBE6-3F08F750A675}" type="sibTrans" cxnId="{C71B3752-101E-479E-86F6-AB12BD19BDB2}">
      <dgm:prSet/>
      <dgm:spPr/>
      <dgm:t>
        <a:bodyPr/>
        <a:lstStyle/>
        <a:p>
          <a:endParaRPr lang="zh-CN" altLang="en-US"/>
        </a:p>
      </dgm:t>
    </dgm:pt>
    <dgm:pt modelId="{1F4D3D21-7030-491E-B076-25DAA5D07D3D}" type="pres">
      <dgm:prSet presAssocID="{D331760D-AEFD-4132-B105-13551A1EE2F9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28C22E1-0E12-40CB-9F41-86C30AD5CE31}" type="pres">
      <dgm:prSet presAssocID="{D78D432C-FE0D-4A26-9712-EE9498ED8A02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BFA98BD-D66C-49FB-960A-71A39AFC7945}" type="pres">
      <dgm:prSet presAssocID="{D78D432C-FE0D-4A26-9712-EE9498ED8A02}" presName="spNode" presStyleCnt="0"/>
      <dgm:spPr/>
    </dgm:pt>
    <dgm:pt modelId="{826C54FE-1114-4DD9-BFB0-324380EC2B38}" type="pres">
      <dgm:prSet presAssocID="{AF62ADCA-9A6B-4C63-A11E-C97B2B3F2B8A}" presName="sibTrans" presStyleLbl="sibTrans1D1" presStyleIdx="0" presStyleCnt="5"/>
      <dgm:spPr/>
      <dgm:t>
        <a:bodyPr/>
        <a:lstStyle/>
        <a:p>
          <a:endParaRPr lang="zh-CN" altLang="en-US"/>
        </a:p>
      </dgm:t>
    </dgm:pt>
    <dgm:pt modelId="{9FE93B5B-91DD-487B-ADE0-21718FB0F6FE}" type="pres">
      <dgm:prSet presAssocID="{0BF35286-ECB3-4DB8-AA65-8EED3589006A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A4B170A-5B0D-4649-A835-3042D2FF6B45}" type="pres">
      <dgm:prSet presAssocID="{0BF35286-ECB3-4DB8-AA65-8EED3589006A}" presName="spNode" presStyleCnt="0"/>
      <dgm:spPr/>
    </dgm:pt>
    <dgm:pt modelId="{8491B624-B664-4A8D-8046-927740FAB706}" type="pres">
      <dgm:prSet presAssocID="{5BC84CBF-3821-42D0-8ECD-7A1E23827480}" presName="sibTrans" presStyleLbl="sibTrans1D1" presStyleIdx="1" presStyleCnt="5"/>
      <dgm:spPr/>
      <dgm:t>
        <a:bodyPr/>
        <a:lstStyle/>
        <a:p>
          <a:endParaRPr lang="zh-CN" altLang="en-US"/>
        </a:p>
      </dgm:t>
    </dgm:pt>
    <dgm:pt modelId="{8438CC6F-E354-4DCD-BB55-DFAF119791C9}" type="pres">
      <dgm:prSet presAssocID="{30BB9A48-0C46-407F-A3AB-77DC9011FEB4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FBFBF83-B14E-4007-A55E-4F9E1A3C45A4}" type="pres">
      <dgm:prSet presAssocID="{30BB9A48-0C46-407F-A3AB-77DC9011FEB4}" presName="spNode" presStyleCnt="0"/>
      <dgm:spPr/>
    </dgm:pt>
    <dgm:pt modelId="{333CCF4D-A7E7-4DEF-A2D3-69F10DAF21F9}" type="pres">
      <dgm:prSet presAssocID="{DC3F79F3-8BE4-47A4-94C5-A43390C39351}" presName="sibTrans" presStyleLbl="sibTrans1D1" presStyleIdx="2" presStyleCnt="5"/>
      <dgm:spPr/>
      <dgm:t>
        <a:bodyPr/>
        <a:lstStyle/>
        <a:p>
          <a:endParaRPr lang="zh-CN" altLang="en-US"/>
        </a:p>
      </dgm:t>
    </dgm:pt>
    <dgm:pt modelId="{A515C653-CA02-48F2-BC8E-B1034E4E7A77}" type="pres">
      <dgm:prSet presAssocID="{DEB830EA-9D5A-4FC7-8C3B-3611A7917B11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3C4C6F2-DA68-4F7C-8106-491A2A79CB2C}" type="pres">
      <dgm:prSet presAssocID="{DEB830EA-9D5A-4FC7-8C3B-3611A7917B11}" presName="spNode" presStyleCnt="0"/>
      <dgm:spPr/>
    </dgm:pt>
    <dgm:pt modelId="{91F79F0C-2E62-4E20-9282-5D8C00F399B3}" type="pres">
      <dgm:prSet presAssocID="{EAA88F83-7B52-40F4-AA6C-8BB3E03DC966}" presName="sibTrans" presStyleLbl="sibTrans1D1" presStyleIdx="3" presStyleCnt="5"/>
      <dgm:spPr/>
      <dgm:t>
        <a:bodyPr/>
        <a:lstStyle/>
        <a:p>
          <a:endParaRPr lang="zh-CN" altLang="en-US"/>
        </a:p>
      </dgm:t>
    </dgm:pt>
    <dgm:pt modelId="{19D67744-B467-47FB-BBA3-FA6607997656}" type="pres">
      <dgm:prSet presAssocID="{11C68712-AD68-42B0-92AD-10A71143BDBB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EACC7D5-3328-4772-B577-FF0B05511C79}" type="pres">
      <dgm:prSet presAssocID="{11C68712-AD68-42B0-92AD-10A71143BDBB}" presName="spNode" presStyleCnt="0"/>
      <dgm:spPr/>
    </dgm:pt>
    <dgm:pt modelId="{14D43C2D-AF12-43E8-9C92-644F468D9A7C}" type="pres">
      <dgm:prSet presAssocID="{583B5774-4128-4811-BBE6-3F08F750A675}" presName="sibTrans" presStyleLbl="sibTrans1D1" presStyleIdx="4" presStyleCnt="5"/>
      <dgm:spPr/>
      <dgm:t>
        <a:bodyPr/>
        <a:lstStyle/>
        <a:p>
          <a:endParaRPr lang="zh-CN" altLang="en-US"/>
        </a:p>
      </dgm:t>
    </dgm:pt>
  </dgm:ptLst>
  <dgm:cxnLst>
    <dgm:cxn modelId="{624069A6-48CC-4548-B9C3-5216B0FE3EAF}" type="presOf" srcId="{5BC84CBF-3821-42D0-8ECD-7A1E23827480}" destId="{8491B624-B664-4A8D-8046-927740FAB706}" srcOrd="0" destOrd="0" presId="urn:microsoft.com/office/officeart/2005/8/layout/cycle6"/>
    <dgm:cxn modelId="{908AD27B-B1C1-4DB3-B2AD-E47F334F43BE}" type="presOf" srcId="{D331760D-AEFD-4132-B105-13551A1EE2F9}" destId="{1F4D3D21-7030-491E-B076-25DAA5D07D3D}" srcOrd="0" destOrd="0" presId="urn:microsoft.com/office/officeart/2005/8/layout/cycle6"/>
    <dgm:cxn modelId="{BA55CA4D-8B01-4E49-9C5D-217201DEA686}" type="presOf" srcId="{0BF35286-ECB3-4DB8-AA65-8EED3589006A}" destId="{9FE93B5B-91DD-487B-ADE0-21718FB0F6FE}" srcOrd="0" destOrd="0" presId="urn:microsoft.com/office/officeart/2005/8/layout/cycle6"/>
    <dgm:cxn modelId="{25206A1E-6B60-4370-8CA0-27479BB4F8EB}" type="presOf" srcId="{30BB9A48-0C46-407F-A3AB-77DC9011FEB4}" destId="{8438CC6F-E354-4DCD-BB55-DFAF119791C9}" srcOrd="0" destOrd="0" presId="urn:microsoft.com/office/officeart/2005/8/layout/cycle6"/>
    <dgm:cxn modelId="{52186B12-7244-4E8C-B22D-C32A5C661CD7}" type="presOf" srcId="{AF62ADCA-9A6B-4C63-A11E-C97B2B3F2B8A}" destId="{826C54FE-1114-4DD9-BFB0-324380EC2B38}" srcOrd="0" destOrd="0" presId="urn:microsoft.com/office/officeart/2005/8/layout/cycle6"/>
    <dgm:cxn modelId="{465E4149-D235-4E3D-A265-23B6BFB2EC1F}" type="presOf" srcId="{11C68712-AD68-42B0-92AD-10A71143BDBB}" destId="{19D67744-B467-47FB-BBA3-FA6607997656}" srcOrd="0" destOrd="0" presId="urn:microsoft.com/office/officeart/2005/8/layout/cycle6"/>
    <dgm:cxn modelId="{371C5DA6-65FB-4A4F-B9E3-E6BFAC0D45A0}" srcId="{D331760D-AEFD-4132-B105-13551A1EE2F9}" destId="{30BB9A48-0C46-407F-A3AB-77DC9011FEB4}" srcOrd="2" destOrd="0" parTransId="{0AEE9150-9ED4-4007-BBEF-9E76212421CD}" sibTransId="{DC3F79F3-8BE4-47A4-94C5-A43390C39351}"/>
    <dgm:cxn modelId="{397F81D1-4506-491D-A671-02E16CD7C8C3}" type="presOf" srcId="{DEB830EA-9D5A-4FC7-8C3B-3611A7917B11}" destId="{A515C653-CA02-48F2-BC8E-B1034E4E7A77}" srcOrd="0" destOrd="0" presId="urn:microsoft.com/office/officeart/2005/8/layout/cycle6"/>
    <dgm:cxn modelId="{186FBEFE-B109-44A2-8A0A-660F41F29428}" srcId="{D331760D-AEFD-4132-B105-13551A1EE2F9}" destId="{D78D432C-FE0D-4A26-9712-EE9498ED8A02}" srcOrd="0" destOrd="0" parTransId="{F5A4AD66-A72B-4C04-9D20-8AF7BDA6F480}" sibTransId="{AF62ADCA-9A6B-4C63-A11E-C97B2B3F2B8A}"/>
    <dgm:cxn modelId="{E90BDCB1-CD8D-48D5-82D3-B4599CA00790}" srcId="{D331760D-AEFD-4132-B105-13551A1EE2F9}" destId="{DEB830EA-9D5A-4FC7-8C3B-3611A7917B11}" srcOrd="3" destOrd="0" parTransId="{1E858016-DD3D-46E8-9FB8-201F0DFA9CF3}" sibTransId="{EAA88F83-7B52-40F4-AA6C-8BB3E03DC966}"/>
    <dgm:cxn modelId="{A62DF099-1D5A-4965-B2E0-7FCE2FA75188}" type="presOf" srcId="{EAA88F83-7B52-40F4-AA6C-8BB3E03DC966}" destId="{91F79F0C-2E62-4E20-9282-5D8C00F399B3}" srcOrd="0" destOrd="0" presId="urn:microsoft.com/office/officeart/2005/8/layout/cycle6"/>
    <dgm:cxn modelId="{48E58617-F3EE-43C6-9D5D-6EA74F139AD4}" srcId="{D331760D-AEFD-4132-B105-13551A1EE2F9}" destId="{0BF35286-ECB3-4DB8-AA65-8EED3589006A}" srcOrd="1" destOrd="0" parTransId="{0F5B24F6-8B8C-4E16-B677-6C8212B1AF28}" sibTransId="{5BC84CBF-3821-42D0-8ECD-7A1E23827480}"/>
    <dgm:cxn modelId="{C71B3752-101E-479E-86F6-AB12BD19BDB2}" srcId="{D331760D-AEFD-4132-B105-13551A1EE2F9}" destId="{11C68712-AD68-42B0-92AD-10A71143BDBB}" srcOrd="4" destOrd="0" parTransId="{F4393A97-2AE3-454B-998E-6D2CD71AFA1F}" sibTransId="{583B5774-4128-4811-BBE6-3F08F750A675}"/>
    <dgm:cxn modelId="{C5B63ACD-D37D-40F9-ABFA-7967CFCAFE83}" type="presOf" srcId="{DC3F79F3-8BE4-47A4-94C5-A43390C39351}" destId="{333CCF4D-A7E7-4DEF-A2D3-69F10DAF21F9}" srcOrd="0" destOrd="0" presId="urn:microsoft.com/office/officeart/2005/8/layout/cycle6"/>
    <dgm:cxn modelId="{24A246C1-D0B6-4E48-AF0D-FE8A8DAD3D0E}" type="presOf" srcId="{583B5774-4128-4811-BBE6-3F08F750A675}" destId="{14D43C2D-AF12-43E8-9C92-644F468D9A7C}" srcOrd="0" destOrd="0" presId="urn:microsoft.com/office/officeart/2005/8/layout/cycle6"/>
    <dgm:cxn modelId="{55ADEE9C-A8BC-4F2A-9216-7360B2A37353}" type="presOf" srcId="{D78D432C-FE0D-4A26-9712-EE9498ED8A02}" destId="{128C22E1-0E12-40CB-9F41-86C30AD5CE31}" srcOrd="0" destOrd="0" presId="urn:microsoft.com/office/officeart/2005/8/layout/cycle6"/>
    <dgm:cxn modelId="{C12AE0C8-FA41-40FC-B1A1-0E28EF00767C}" type="presParOf" srcId="{1F4D3D21-7030-491E-B076-25DAA5D07D3D}" destId="{128C22E1-0E12-40CB-9F41-86C30AD5CE31}" srcOrd="0" destOrd="0" presId="urn:microsoft.com/office/officeart/2005/8/layout/cycle6"/>
    <dgm:cxn modelId="{3996D512-968E-4E08-97AB-21630A25BA3A}" type="presParOf" srcId="{1F4D3D21-7030-491E-B076-25DAA5D07D3D}" destId="{ABFA98BD-D66C-49FB-960A-71A39AFC7945}" srcOrd="1" destOrd="0" presId="urn:microsoft.com/office/officeart/2005/8/layout/cycle6"/>
    <dgm:cxn modelId="{D7968995-2126-40A8-A8F3-8677257EA201}" type="presParOf" srcId="{1F4D3D21-7030-491E-B076-25DAA5D07D3D}" destId="{826C54FE-1114-4DD9-BFB0-324380EC2B38}" srcOrd="2" destOrd="0" presId="urn:microsoft.com/office/officeart/2005/8/layout/cycle6"/>
    <dgm:cxn modelId="{2FAF8796-6993-4828-B50A-9589985AB892}" type="presParOf" srcId="{1F4D3D21-7030-491E-B076-25DAA5D07D3D}" destId="{9FE93B5B-91DD-487B-ADE0-21718FB0F6FE}" srcOrd="3" destOrd="0" presId="urn:microsoft.com/office/officeart/2005/8/layout/cycle6"/>
    <dgm:cxn modelId="{207E9A6F-BDD3-47EC-BAE3-230D4B469146}" type="presParOf" srcId="{1F4D3D21-7030-491E-B076-25DAA5D07D3D}" destId="{5A4B170A-5B0D-4649-A835-3042D2FF6B45}" srcOrd="4" destOrd="0" presId="urn:microsoft.com/office/officeart/2005/8/layout/cycle6"/>
    <dgm:cxn modelId="{9E086518-4834-45D4-8CD6-E6B7D7FA21DC}" type="presParOf" srcId="{1F4D3D21-7030-491E-B076-25DAA5D07D3D}" destId="{8491B624-B664-4A8D-8046-927740FAB706}" srcOrd="5" destOrd="0" presId="urn:microsoft.com/office/officeart/2005/8/layout/cycle6"/>
    <dgm:cxn modelId="{B89CBB00-D869-44CE-86F3-FF91B7B713A2}" type="presParOf" srcId="{1F4D3D21-7030-491E-B076-25DAA5D07D3D}" destId="{8438CC6F-E354-4DCD-BB55-DFAF119791C9}" srcOrd="6" destOrd="0" presId="urn:microsoft.com/office/officeart/2005/8/layout/cycle6"/>
    <dgm:cxn modelId="{978C81D8-B48C-40E9-90E4-EDD13F2A892A}" type="presParOf" srcId="{1F4D3D21-7030-491E-B076-25DAA5D07D3D}" destId="{4FBFBF83-B14E-4007-A55E-4F9E1A3C45A4}" srcOrd="7" destOrd="0" presId="urn:microsoft.com/office/officeart/2005/8/layout/cycle6"/>
    <dgm:cxn modelId="{2D65B22F-CFB5-4717-B59D-498909CBA3DD}" type="presParOf" srcId="{1F4D3D21-7030-491E-B076-25DAA5D07D3D}" destId="{333CCF4D-A7E7-4DEF-A2D3-69F10DAF21F9}" srcOrd="8" destOrd="0" presId="urn:microsoft.com/office/officeart/2005/8/layout/cycle6"/>
    <dgm:cxn modelId="{AF12A0EE-0E32-4886-A523-04880F4B7A4C}" type="presParOf" srcId="{1F4D3D21-7030-491E-B076-25DAA5D07D3D}" destId="{A515C653-CA02-48F2-BC8E-B1034E4E7A77}" srcOrd="9" destOrd="0" presId="urn:microsoft.com/office/officeart/2005/8/layout/cycle6"/>
    <dgm:cxn modelId="{0384563F-AC80-42A6-8BA8-6BA4E31E4000}" type="presParOf" srcId="{1F4D3D21-7030-491E-B076-25DAA5D07D3D}" destId="{13C4C6F2-DA68-4F7C-8106-491A2A79CB2C}" srcOrd="10" destOrd="0" presId="urn:microsoft.com/office/officeart/2005/8/layout/cycle6"/>
    <dgm:cxn modelId="{5FEBAC70-403E-49D7-A05F-95F6F83B31BE}" type="presParOf" srcId="{1F4D3D21-7030-491E-B076-25DAA5D07D3D}" destId="{91F79F0C-2E62-4E20-9282-5D8C00F399B3}" srcOrd="11" destOrd="0" presId="urn:microsoft.com/office/officeart/2005/8/layout/cycle6"/>
    <dgm:cxn modelId="{1DA26D7D-E97C-4269-BB6B-A1E9D8EA9D6D}" type="presParOf" srcId="{1F4D3D21-7030-491E-B076-25DAA5D07D3D}" destId="{19D67744-B467-47FB-BBA3-FA6607997656}" srcOrd="12" destOrd="0" presId="urn:microsoft.com/office/officeart/2005/8/layout/cycle6"/>
    <dgm:cxn modelId="{11A93E53-8BF3-4039-AF57-DA6771E632D3}" type="presParOf" srcId="{1F4D3D21-7030-491E-B076-25DAA5D07D3D}" destId="{7EACC7D5-3328-4772-B577-FF0B05511C79}" srcOrd="13" destOrd="0" presId="urn:microsoft.com/office/officeart/2005/8/layout/cycle6"/>
    <dgm:cxn modelId="{414208D0-4989-45F9-A598-8D5E3F81A83D}" type="presParOf" srcId="{1F4D3D21-7030-491E-B076-25DAA5D07D3D}" destId="{14D43C2D-AF12-43E8-9C92-644F468D9A7C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AA3407B-C8D7-471D-A305-B561A8FD424E}" type="doc">
      <dgm:prSet loTypeId="urn:microsoft.com/office/officeart/2005/8/layout/orgChart1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FA6561A8-0B8A-40F4-BB55-E19C1EEF0BFD}">
      <dgm:prSet phldrT="[文本]" custT="1"/>
      <dgm:spPr/>
      <dgm:t>
        <a:bodyPr/>
        <a:lstStyle/>
        <a:p>
          <a:r>
            <a:rPr lang="zh-CN" altLang="en-US" sz="1400" b="1" dirty="0" smtClean="0">
              <a:solidFill>
                <a:schemeClr val="tx1"/>
              </a:solidFill>
              <a:latin typeface="+mn-ea"/>
              <a:ea typeface="+mn-ea"/>
            </a:rPr>
            <a:t>订单数</a:t>
          </a:r>
          <a:endParaRPr lang="en-US" altLang="zh-CN" sz="1400" b="1" dirty="0" smtClean="0">
            <a:solidFill>
              <a:schemeClr val="tx1"/>
            </a:solidFill>
            <a:latin typeface="+mn-ea"/>
            <a:ea typeface="+mn-ea"/>
          </a:endParaRPr>
        </a:p>
        <a:p>
          <a:r>
            <a:rPr lang="zh-CN" altLang="en-US" sz="1400" b="1" dirty="0" smtClean="0">
              <a:solidFill>
                <a:schemeClr val="tx1"/>
              </a:solidFill>
              <a:latin typeface="+mn-ea"/>
              <a:ea typeface="+mn-ea"/>
            </a:rPr>
            <a:t>较上周环比</a:t>
          </a:r>
          <a:r>
            <a:rPr lang="en-US" altLang="zh-CN" sz="1400" b="1" dirty="0" smtClean="0">
              <a:solidFill>
                <a:schemeClr val="tx1"/>
              </a:solidFill>
              <a:latin typeface="+mn-ea"/>
              <a:ea typeface="+mn-ea"/>
            </a:rPr>
            <a:t>38.39%</a:t>
          </a:r>
          <a:endParaRPr lang="zh-CN" altLang="en-US" sz="1400" b="1" dirty="0">
            <a:solidFill>
              <a:schemeClr val="tx1"/>
            </a:solidFill>
            <a:latin typeface="+mn-ea"/>
            <a:ea typeface="+mn-ea"/>
          </a:endParaRPr>
        </a:p>
      </dgm:t>
    </dgm:pt>
    <dgm:pt modelId="{A0EA487B-9FC7-485A-AB17-80D805E50FCE}" type="parTrans" cxnId="{FBEB53EF-6DAC-4192-A793-81E3929268AC}">
      <dgm:prSet/>
      <dgm:spPr/>
      <dgm:t>
        <a:bodyPr/>
        <a:lstStyle/>
        <a:p>
          <a:endParaRPr lang="zh-CN" altLang="en-US"/>
        </a:p>
      </dgm:t>
    </dgm:pt>
    <dgm:pt modelId="{A090B7E5-87D7-41C8-80D4-808443D5DB1F}" type="sibTrans" cxnId="{FBEB53EF-6DAC-4192-A793-81E3929268AC}">
      <dgm:prSet/>
      <dgm:spPr/>
      <dgm:t>
        <a:bodyPr/>
        <a:lstStyle/>
        <a:p>
          <a:endParaRPr lang="zh-CN" altLang="en-US"/>
        </a:p>
      </dgm:t>
    </dgm:pt>
    <dgm:pt modelId="{7B220ABD-DF45-48B0-909B-A358BC30173C}">
      <dgm:prSet phldrT="[文本]" custT="1"/>
      <dgm:spPr/>
      <dgm:t>
        <a:bodyPr/>
        <a:lstStyle/>
        <a:p>
          <a:r>
            <a:rPr lang="zh-CN" altLang="en-US" sz="1400" b="1" dirty="0" smtClean="0">
              <a:solidFill>
                <a:schemeClr val="tx1"/>
              </a:solidFill>
              <a:latin typeface="+mn-ea"/>
              <a:ea typeface="+mn-ea"/>
            </a:rPr>
            <a:t>销售量</a:t>
          </a:r>
          <a:endParaRPr lang="en-US" altLang="zh-CN" sz="1400" b="1" dirty="0" smtClean="0">
            <a:solidFill>
              <a:schemeClr val="tx1"/>
            </a:solidFill>
            <a:latin typeface="+mn-ea"/>
            <a:ea typeface="+mn-ea"/>
          </a:endParaRPr>
        </a:p>
        <a:p>
          <a:r>
            <a:rPr lang="zh-CN" altLang="en-US" sz="1400" b="1" dirty="0" smtClean="0">
              <a:solidFill>
                <a:schemeClr val="tx1"/>
              </a:solidFill>
              <a:latin typeface="+mn-ea"/>
              <a:ea typeface="+mn-ea"/>
            </a:rPr>
            <a:t>较上周环比</a:t>
          </a:r>
          <a:r>
            <a:rPr lang="en-US" altLang="zh-CN" sz="1400" b="1" dirty="0" smtClean="0">
              <a:solidFill>
                <a:schemeClr val="tx1"/>
              </a:solidFill>
              <a:latin typeface="+mn-ea"/>
              <a:ea typeface="+mn-ea"/>
            </a:rPr>
            <a:t>10.87%</a:t>
          </a:r>
        </a:p>
      </dgm:t>
    </dgm:pt>
    <dgm:pt modelId="{361E6B70-B856-438A-810D-7B14D04D9C68}" type="parTrans" cxnId="{7CB9A101-E08D-411E-BE33-7329D4277CD9}">
      <dgm:prSet/>
      <dgm:spPr/>
      <dgm:t>
        <a:bodyPr/>
        <a:lstStyle/>
        <a:p>
          <a:endParaRPr lang="zh-CN" altLang="en-US"/>
        </a:p>
      </dgm:t>
    </dgm:pt>
    <dgm:pt modelId="{CF209163-4688-4579-9766-F0046AD9CAFD}" type="sibTrans" cxnId="{7CB9A101-E08D-411E-BE33-7329D4277CD9}">
      <dgm:prSet/>
      <dgm:spPr/>
      <dgm:t>
        <a:bodyPr/>
        <a:lstStyle/>
        <a:p>
          <a:endParaRPr lang="zh-CN" altLang="en-US"/>
        </a:p>
      </dgm:t>
    </dgm:pt>
    <dgm:pt modelId="{B608A488-580A-403E-8857-6B2911E6C1BF}">
      <dgm:prSet phldrT="[文本]" custT="1"/>
      <dgm:spPr/>
      <dgm:t>
        <a:bodyPr/>
        <a:lstStyle/>
        <a:p>
          <a:r>
            <a:rPr lang="zh-CN" altLang="en-US" sz="1400" b="1" dirty="0" smtClean="0">
              <a:solidFill>
                <a:schemeClr val="tx1"/>
              </a:solidFill>
              <a:latin typeface="+mn-ea"/>
              <a:ea typeface="+mn-ea"/>
            </a:rPr>
            <a:t>客单价</a:t>
          </a:r>
          <a:endParaRPr lang="en-US" altLang="zh-CN" sz="1400" b="1" dirty="0" smtClean="0">
            <a:solidFill>
              <a:schemeClr val="tx1"/>
            </a:solidFill>
            <a:latin typeface="+mn-ea"/>
            <a:ea typeface="+mn-ea"/>
          </a:endParaRPr>
        </a:p>
        <a:p>
          <a:r>
            <a:rPr lang="zh-CN" altLang="en-US" sz="1400" b="1" dirty="0" smtClean="0">
              <a:solidFill>
                <a:schemeClr val="tx1"/>
              </a:solidFill>
              <a:latin typeface="+mn-ea"/>
              <a:ea typeface="+mn-ea"/>
            </a:rPr>
            <a:t>较上周环比</a:t>
          </a:r>
          <a:r>
            <a:rPr lang="en-US" altLang="zh-CN" sz="1400" b="1" dirty="0" smtClean="0">
              <a:solidFill>
                <a:schemeClr val="tx1"/>
              </a:solidFill>
              <a:latin typeface="+mn-ea"/>
              <a:ea typeface="+mn-ea"/>
            </a:rPr>
            <a:t>-8.39%</a:t>
          </a:r>
          <a:endParaRPr lang="zh-CN" altLang="en-US" sz="1400" b="1" dirty="0">
            <a:solidFill>
              <a:schemeClr val="tx1"/>
            </a:solidFill>
            <a:latin typeface="+mn-ea"/>
            <a:ea typeface="+mn-ea"/>
          </a:endParaRPr>
        </a:p>
      </dgm:t>
    </dgm:pt>
    <dgm:pt modelId="{4EA16513-7BB5-441F-B369-68DE66C8F531}" type="parTrans" cxnId="{B9475F9D-95F0-49A7-ADBC-E807FF207053}">
      <dgm:prSet/>
      <dgm:spPr/>
      <dgm:t>
        <a:bodyPr/>
        <a:lstStyle/>
        <a:p>
          <a:endParaRPr lang="zh-CN" altLang="en-US"/>
        </a:p>
      </dgm:t>
    </dgm:pt>
    <dgm:pt modelId="{7E868ED8-7FBA-4A09-A46C-7D2C1A03B6BF}" type="sibTrans" cxnId="{B9475F9D-95F0-49A7-ADBC-E807FF207053}">
      <dgm:prSet/>
      <dgm:spPr/>
      <dgm:t>
        <a:bodyPr/>
        <a:lstStyle/>
        <a:p>
          <a:endParaRPr lang="zh-CN" altLang="en-US"/>
        </a:p>
      </dgm:t>
    </dgm:pt>
    <dgm:pt modelId="{DFA5B2ED-4D66-4065-830B-78026608AD38}">
      <dgm:prSet custT="1"/>
      <dgm:spPr/>
      <dgm:t>
        <a:bodyPr/>
        <a:lstStyle/>
        <a:p>
          <a:r>
            <a:rPr lang="zh-CN" altLang="en-US" sz="1400" b="1" dirty="0" smtClean="0">
              <a:solidFill>
                <a:schemeClr val="tx1"/>
              </a:solidFill>
            </a:rPr>
            <a:t>首次购买订单数</a:t>
          </a:r>
          <a:endParaRPr lang="en-US" altLang="zh-CN" sz="1400" b="1" dirty="0" smtClean="0">
            <a:solidFill>
              <a:schemeClr val="tx1"/>
            </a:solidFill>
          </a:endParaRPr>
        </a:p>
        <a:p>
          <a:r>
            <a:rPr lang="zh-CN" altLang="en-US" sz="1400" b="1" dirty="0" smtClean="0">
              <a:solidFill>
                <a:schemeClr val="tx1"/>
              </a:solidFill>
            </a:rPr>
            <a:t>较上周环比</a:t>
          </a:r>
          <a:r>
            <a:rPr lang="en-US" altLang="zh-CN" sz="1400" b="1" dirty="0" smtClean="0">
              <a:solidFill>
                <a:schemeClr val="tx1"/>
              </a:solidFill>
            </a:rPr>
            <a:t>58.81%</a:t>
          </a:r>
          <a:endParaRPr lang="zh-CN" altLang="en-US" sz="1400" b="1" dirty="0">
            <a:solidFill>
              <a:schemeClr val="tx1"/>
            </a:solidFill>
          </a:endParaRPr>
        </a:p>
      </dgm:t>
    </dgm:pt>
    <dgm:pt modelId="{C9A302ED-C40C-4681-8BC7-70D037324AC0}" type="parTrans" cxnId="{99A7AF8C-51F4-44C6-B1E5-5235EC4D0E8B}">
      <dgm:prSet/>
      <dgm:spPr/>
      <dgm:t>
        <a:bodyPr/>
        <a:lstStyle/>
        <a:p>
          <a:endParaRPr lang="zh-CN" altLang="en-US"/>
        </a:p>
      </dgm:t>
    </dgm:pt>
    <dgm:pt modelId="{3ACA79B1-88D1-4FA0-9E9D-7DA786E4CEFC}" type="sibTrans" cxnId="{99A7AF8C-51F4-44C6-B1E5-5235EC4D0E8B}">
      <dgm:prSet/>
      <dgm:spPr/>
      <dgm:t>
        <a:bodyPr/>
        <a:lstStyle/>
        <a:p>
          <a:endParaRPr lang="zh-CN" altLang="en-US"/>
        </a:p>
      </dgm:t>
    </dgm:pt>
    <dgm:pt modelId="{9C6A3ED8-D52E-4CD8-A678-5153D05D85AB}">
      <dgm:prSet custT="1"/>
      <dgm:spPr/>
      <dgm:t>
        <a:bodyPr/>
        <a:lstStyle/>
        <a:p>
          <a:r>
            <a:rPr lang="zh-CN" altLang="en-US" sz="1400" b="1" dirty="0" smtClean="0">
              <a:solidFill>
                <a:schemeClr val="tx1"/>
              </a:solidFill>
            </a:rPr>
            <a:t>关联订单占比</a:t>
          </a:r>
          <a:endParaRPr lang="en-US" altLang="zh-CN" sz="1400" b="1" dirty="0" smtClean="0">
            <a:solidFill>
              <a:schemeClr val="tx1"/>
            </a:solidFill>
          </a:endParaRPr>
        </a:p>
        <a:p>
          <a:r>
            <a:rPr lang="zh-CN" altLang="en-US" sz="1400" b="1" dirty="0" smtClean="0">
              <a:solidFill>
                <a:schemeClr val="tx1"/>
              </a:solidFill>
            </a:rPr>
            <a:t>较上周环比</a:t>
          </a:r>
          <a:r>
            <a:rPr lang="en-US" altLang="zh-CN" sz="1400" b="1" dirty="0" smtClean="0">
              <a:solidFill>
                <a:schemeClr val="tx1"/>
              </a:solidFill>
            </a:rPr>
            <a:t>-22.31%</a:t>
          </a:r>
        </a:p>
      </dgm:t>
    </dgm:pt>
    <dgm:pt modelId="{9E341732-44A7-4A65-A4B3-066582A756C7}" type="parTrans" cxnId="{41EAF428-3C73-422D-BB9C-63A7A3354334}">
      <dgm:prSet/>
      <dgm:spPr/>
      <dgm:t>
        <a:bodyPr/>
        <a:lstStyle/>
        <a:p>
          <a:endParaRPr lang="zh-CN" altLang="en-US"/>
        </a:p>
      </dgm:t>
    </dgm:pt>
    <dgm:pt modelId="{8704CE52-B139-421C-8D95-65388FE2978A}" type="sibTrans" cxnId="{41EAF428-3C73-422D-BB9C-63A7A3354334}">
      <dgm:prSet/>
      <dgm:spPr/>
      <dgm:t>
        <a:bodyPr/>
        <a:lstStyle/>
        <a:p>
          <a:endParaRPr lang="zh-CN" altLang="en-US"/>
        </a:p>
      </dgm:t>
    </dgm:pt>
    <dgm:pt modelId="{51684F67-8425-4FC4-A9DF-E79B9619EAA0}">
      <dgm:prSet custT="1"/>
      <dgm:spPr/>
      <dgm:t>
        <a:bodyPr/>
        <a:lstStyle/>
        <a:p>
          <a:r>
            <a:rPr lang="zh-CN" altLang="en-US" sz="1400" b="1" dirty="0" smtClean="0">
              <a:solidFill>
                <a:schemeClr val="tx1"/>
              </a:solidFill>
            </a:rPr>
            <a:t>回头客购买订单数</a:t>
          </a:r>
          <a:endParaRPr lang="en-US" altLang="zh-CN" sz="1400" b="1" dirty="0" smtClean="0">
            <a:solidFill>
              <a:schemeClr val="tx1"/>
            </a:solidFill>
          </a:endParaRPr>
        </a:p>
        <a:p>
          <a:r>
            <a:rPr lang="zh-CN" altLang="en-US" sz="1400" b="1" dirty="0" smtClean="0">
              <a:solidFill>
                <a:schemeClr val="tx1"/>
              </a:solidFill>
            </a:rPr>
            <a:t>较上周环比</a:t>
          </a:r>
          <a:r>
            <a:rPr lang="en-US" altLang="zh-CN" sz="1400" b="1" dirty="0" smtClean="0">
              <a:solidFill>
                <a:schemeClr val="tx1"/>
              </a:solidFill>
            </a:rPr>
            <a:t>14.78%</a:t>
          </a:r>
          <a:endParaRPr lang="zh-CN" altLang="en-US" sz="1400" b="1" dirty="0">
            <a:solidFill>
              <a:schemeClr val="tx1"/>
            </a:solidFill>
          </a:endParaRPr>
        </a:p>
      </dgm:t>
    </dgm:pt>
    <dgm:pt modelId="{A0F7AD89-2208-41AA-88DA-C73746023A1D}" type="parTrans" cxnId="{3315AA1E-56BD-4BF0-8585-1ABC169F20D2}">
      <dgm:prSet/>
      <dgm:spPr/>
      <dgm:t>
        <a:bodyPr/>
        <a:lstStyle/>
        <a:p>
          <a:endParaRPr lang="zh-CN" altLang="en-US"/>
        </a:p>
      </dgm:t>
    </dgm:pt>
    <dgm:pt modelId="{BDD67C14-D720-4F43-8C4D-E9784BE83377}" type="sibTrans" cxnId="{3315AA1E-56BD-4BF0-8585-1ABC169F20D2}">
      <dgm:prSet/>
      <dgm:spPr/>
      <dgm:t>
        <a:bodyPr/>
        <a:lstStyle/>
        <a:p>
          <a:endParaRPr lang="zh-CN" altLang="en-US"/>
        </a:p>
      </dgm:t>
    </dgm:pt>
    <dgm:pt modelId="{ACB322F2-6B43-43A3-A737-1BFFFCFE8B09}">
      <dgm:prSet custT="1"/>
      <dgm:spPr/>
      <dgm:t>
        <a:bodyPr/>
        <a:lstStyle/>
        <a:p>
          <a:r>
            <a:rPr lang="zh-CN" altLang="en-US" sz="1400" b="1" dirty="0" smtClean="0">
              <a:solidFill>
                <a:schemeClr val="tx1"/>
              </a:solidFill>
            </a:rPr>
            <a:t>平均每订单</a:t>
          </a:r>
          <a:endParaRPr lang="en-US" altLang="zh-CN" sz="1400" b="1" dirty="0" smtClean="0">
            <a:solidFill>
              <a:schemeClr val="tx1"/>
            </a:solidFill>
          </a:endParaRPr>
        </a:p>
        <a:p>
          <a:r>
            <a:rPr lang="zh-CN" altLang="en-US" sz="1400" b="1" dirty="0" smtClean="0">
              <a:solidFill>
                <a:schemeClr val="tx1"/>
              </a:solidFill>
            </a:rPr>
            <a:t>商品件数</a:t>
          </a:r>
          <a:endParaRPr lang="en-US" altLang="zh-CN" sz="1400" b="1" dirty="0" smtClean="0">
            <a:solidFill>
              <a:schemeClr val="tx1"/>
            </a:solidFill>
          </a:endParaRPr>
        </a:p>
        <a:p>
          <a:r>
            <a:rPr lang="zh-CN" altLang="en-US" sz="1400" b="1" dirty="0" smtClean="0">
              <a:solidFill>
                <a:schemeClr val="tx1"/>
              </a:solidFill>
            </a:rPr>
            <a:t>较上周环比</a:t>
          </a:r>
          <a:r>
            <a:rPr lang="en-US" altLang="zh-CN" sz="1400" b="1" dirty="0" smtClean="0">
              <a:solidFill>
                <a:schemeClr val="tx1"/>
              </a:solidFill>
            </a:rPr>
            <a:t>-19.88%</a:t>
          </a:r>
        </a:p>
      </dgm:t>
    </dgm:pt>
    <dgm:pt modelId="{42B7DE5D-17EC-4FBB-B3F8-F801922777E1}" type="parTrans" cxnId="{E80DE2F6-4AE4-4DF1-9A72-39593C488CDC}">
      <dgm:prSet/>
      <dgm:spPr/>
      <dgm:t>
        <a:bodyPr/>
        <a:lstStyle/>
        <a:p>
          <a:endParaRPr lang="zh-CN" altLang="en-US"/>
        </a:p>
      </dgm:t>
    </dgm:pt>
    <dgm:pt modelId="{80BC878C-BB4A-4A12-9760-F1705D4F8E1C}" type="sibTrans" cxnId="{E80DE2F6-4AE4-4DF1-9A72-39593C488CDC}">
      <dgm:prSet/>
      <dgm:spPr/>
      <dgm:t>
        <a:bodyPr/>
        <a:lstStyle/>
        <a:p>
          <a:endParaRPr lang="zh-CN" altLang="en-US"/>
        </a:p>
      </dgm:t>
    </dgm:pt>
    <dgm:pt modelId="{631ABEA4-B81E-4915-ACD7-9C7EAC6743DD}">
      <dgm:prSet phldrT="[文本]"/>
      <dgm:spPr/>
      <dgm:t>
        <a:bodyPr/>
        <a:lstStyle/>
        <a:p>
          <a:r>
            <a:rPr lang="zh-CN" altLang="en-US" b="1" dirty="0" smtClean="0">
              <a:solidFill>
                <a:schemeClr val="tx1"/>
              </a:solidFill>
              <a:latin typeface="+mn-ea"/>
              <a:ea typeface="+mn-ea"/>
            </a:rPr>
            <a:t>销售额</a:t>
          </a:r>
          <a:endParaRPr lang="en-US" altLang="zh-CN" b="1" dirty="0" smtClean="0">
            <a:solidFill>
              <a:schemeClr val="tx1"/>
            </a:solidFill>
            <a:latin typeface="+mn-ea"/>
            <a:ea typeface="+mn-ea"/>
          </a:endParaRPr>
        </a:p>
        <a:p>
          <a:r>
            <a:rPr lang="zh-CN" altLang="en-US" b="1" dirty="0" smtClean="0">
              <a:solidFill>
                <a:schemeClr val="tx1"/>
              </a:solidFill>
              <a:latin typeface="+mn-ea"/>
              <a:ea typeface="+mn-ea"/>
            </a:rPr>
            <a:t>较上周环比</a:t>
          </a:r>
          <a:r>
            <a:rPr lang="en-US" altLang="zh-CN" b="1" dirty="0" smtClean="0">
              <a:solidFill>
                <a:schemeClr val="tx1"/>
              </a:solidFill>
              <a:latin typeface="+mn-ea"/>
              <a:ea typeface="+mn-ea"/>
            </a:rPr>
            <a:t>27.37%</a:t>
          </a:r>
        </a:p>
      </dgm:t>
    </dgm:pt>
    <dgm:pt modelId="{733E677A-0CEF-4A54-8AE0-3AEB713725EA}" type="parTrans" cxnId="{7E8CEF46-6545-4837-9DEB-704A403495D9}">
      <dgm:prSet/>
      <dgm:spPr/>
      <dgm:t>
        <a:bodyPr/>
        <a:lstStyle/>
        <a:p>
          <a:endParaRPr lang="zh-CN" altLang="en-US"/>
        </a:p>
      </dgm:t>
    </dgm:pt>
    <dgm:pt modelId="{CEEBF4D2-14F1-4910-B0ED-D52A3B242636}" type="sibTrans" cxnId="{7E8CEF46-6545-4837-9DEB-704A403495D9}">
      <dgm:prSet/>
      <dgm:spPr/>
      <dgm:t>
        <a:bodyPr/>
        <a:lstStyle/>
        <a:p>
          <a:endParaRPr lang="zh-CN" altLang="en-US"/>
        </a:p>
      </dgm:t>
    </dgm:pt>
    <dgm:pt modelId="{3383C08D-C1EC-4A15-9DAD-2BF4487DAE36}" type="pres">
      <dgm:prSet presAssocID="{3AA3407B-C8D7-471D-A305-B561A8FD424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CC1BEAC4-7508-4763-8B09-31F7F4783485}" type="pres">
      <dgm:prSet presAssocID="{631ABEA4-B81E-4915-ACD7-9C7EAC6743DD}" presName="hierRoot1" presStyleCnt="0">
        <dgm:presLayoutVars>
          <dgm:hierBranch val="init"/>
        </dgm:presLayoutVars>
      </dgm:prSet>
      <dgm:spPr/>
      <dgm:t>
        <a:bodyPr/>
        <a:lstStyle/>
        <a:p>
          <a:endParaRPr lang="zh-CN" altLang="en-US"/>
        </a:p>
      </dgm:t>
    </dgm:pt>
    <dgm:pt modelId="{FE93A983-5CDA-46E8-ABA3-1A3E93F5F3F3}" type="pres">
      <dgm:prSet presAssocID="{631ABEA4-B81E-4915-ACD7-9C7EAC6743DD}" presName="rootComposite1" presStyleCnt="0"/>
      <dgm:spPr/>
      <dgm:t>
        <a:bodyPr/>
        <a:lstStyle/>
        <a:p>
          <a:endParaRPr lang="zh-CN" altLang="en-US"/>
        </a:p>
      </dgm:t>
    </dgm:pt>
    <dgm:pt modelId="{E7A1E928-31D3-4070-8256-2CEF144C29A4}" type="pres">
      <dgm:prSet presAssocID="{631ABEA4-B81E-4915-ACD7-9C7EAC6743DD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629E2C2-729C-461F-AE8B-0A85CA394E18}" type="pres">
      <dgm:prSet presAssocID="{631ABEA4-B81E-4915-ACD7-9C7EAC6743DD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F4681968-8435-4B7E-ADAE-AD199AED4BB8}" type="pres">
      <dgm:prSet presAssocID="{631ABEA4-B81E-4915-ACD7-9C7EAC6743DD}" presName="hierChild2" presStyleCnt="0"/>
      <dgm:spPr/>
      <dgm:t>
        <a:bodyPr/>
        <a:lstStyle/>
        <a:p>
          <a:endParaRPr lang="zh-CN" altLang="en-US"/>
        </a:p>
      </dgm:t>
    </dgm:pt>
    <dgm:pt modelId="{E5AB5AAF-5018-4BAB-8593-119224EC2DC5}" type="pres">
      <dgm:prSet presAssocID="{A0EA487B-9FC7-485A-AB17-80D805E50FCE}" presName="Name37" presStyleLbl="parChTrans1D2" presStyleIdx="0" presStyleCnt="3"/>
      <dgm:spPr/>
      <dgm:t>
        <a:bodyPr/>
        <a:lstStyle/>
        <a:p>
          <a:endParaRPr lang="zh-CN" altLang="en-US"/>
        </a:p>
      </dgm:t>
    </dgm:pt>
    <dgm:pt modelId="{B5F6EE29-4AD7-4835-8304-7D5CB829EB2C}" type="pres">
      <dgm:prSet presAssocID="{FA6561A8-0B8A-40F4-BB55-E19C1EEF0BFD}" presName="hierRoot2" presStyleCnt="0">
        <dgm:presLayoutVars>
          <dgm:hierBranch/>
        </dgm:presLayoutVars>
      </dgm:prSet>
      <dgm:spPr/>
      <dgm:t>
        <a:bodyPr/>
        <a:lstStyle/>
        <a:p>
          <a:endParaRPr lang="zh-CN" altLang="en-US"/>
        </a:p>
      </dgm:t>
    </dgm:pt>
    <dgm:pt modelId="{59023105-EF0C-482B-B38D-BC547492A824}" type="pres">
      <dgm:prSet presAssocID="{FA6561A8-0B8A-40F4-BB55-E19C1EEF0BFD}" presName="rootComposite" presStyleCnt="0"/>
      <dgm:spPr/>
      <dgm:t>
        <a:bodyPr/>
        <a:lstStyle/>
        <a:p>
          <a:endParaRPr lang="zh-CN" altLang="en-US"/>
        </a:p>
      </dgm:t>
    </dgm:pt>
    <dgm:pt modelId="{A58C4F3F-D25D-4EDB-ACF9-B70B2E166028}" type="pres">
      <dgm:prSet presAssocID="{FA6561A8-0B8A-40F4-BB55-E19C1EEF0BFD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61FD5A0-89A9-45D4-858A-B2A352E3235B}" type="pres">
      <dgm:prSet presAssocID="{FA6561A8-0B8A-40F4-BB55-E19C1EEF0BFD}" presName="rootConnector" presStyleLbl="node2" presStyleIdx="0" presStyleCnt="3"/>
      <dgm:spPr/>
      <dgm:t>
        <a:bodyPr/>
        <a:lstStyle/>
        <a:p>
          <a:endParaRPr lang="zh-CN" altLang="en-US"/>
        </a:p>
      </dgm:t>
    </dgm:pt>
    <dgm:pt modelId="{2D8168A2-B8F5-4B76-B005-E6F48CAAF9B9}" type="pres">
      <dgm:prSet presAssocID="{FA6561A8-0B8A-40F4-BB55-E19C1EEF0BFD}" presName="hierChild4" presStyleCnt="0"/>
      <dgm:spPr/>
      <dgm:t>
        <a:bodyPr/>
        <a:lstStyle/>
        <a:p>
          <a:endParaRPr lang="zh-CN" altLang="en-US"/>
        </a:p>
      </dgm:t>
    </dgm:pt>
    <dgm:pt modelId="{1951B942-750A-453C-813D-0B31A66E0DE4}" type="pres">
      <dgm:prSet presAssocID="{C9A302ED-C40C-4681-8BC7-70D037324AC0}" presName="Name35" presStyleLbl="parChTrans1D3" presStyleIdx="0" presStyleCnt="4"/>
      <dgm:spPr/>
      <dgm:t>
        <a:bodyPr/>
        <a:lstStyle/>
        <a:p>
          <a:endParaRPr lang="zh-CN" altLang="en-US"/>
        </a:p>
      </dgm:t>
    </dgm:pt>
    <dgm:pt modelId="{2682035C-9515-4A76-94F8-67137A983677}" type="pres">
      <dgm:prSet presAssocID="{DFA5B2ED-4D66-4065-830B-78026608AD38}" presName="hierRoot2" presStyleCnt="0">
        <dgm:presLayoutVars>
          <dgm:hierBranch/>
        </dgm:presLayoutVars>
      </dgm:prSet>
      <dgm:spPr/>
      <dgm:t>
        <a:bodyPr/>
        <a:lstStyle/>
        <a:p>
          <a:endParaRPr lang="zh-CN" altLang="en-US"/>
        </a:p>
      </dgm:t>
    </dgm:pt>
    <dgm:pt modelId="{709ABE59-3A33-4E6F-8B26-283ABFF60C17}" type="pres">
      <dgm:prSet presAssocID="{DFA5B2ED-4D66-4065-830B-78026608AD38}" presName="rootComposite" presStyleCnt="0"/>
      <dgm:spPr/>
      <dgm:t>
        <a:bodyPr/>
        <a:lstStyle/>
        <a:p>
          <a:endParaRPr lang="zh-CN" altLang="en-US"/>
        </a:p>
      </dgm:t>
    </dgm:pt>
    <dgm:pt modelId="{F9F53807-108A-44A6-9B4A-1214DE9073EF}" type="pres">
      <dgm:prSet presAssocID="{DFA5B2ED-4D66-4065-830B-78026608AD38}" presName="rootText" presStyleLbl="node3" presStyleIdx="0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F0563D6-1027-4650-B49C-90388C3392AE}" type="pres">
      <dgm:prSet presAssocID="{DFA5B2ED-4D66-4065-830B-78026608AD38}" presName="rootConnector" presStyleLbl="node3" presStyleIdx="0" presStyleCnt="4"/>
      <dgm:spPr/>
      <dgm:t>
        <a:bodyPr/>
        <a:lstStyle/>
        <a:p>
          <a:endParaRPr lang="zh-CN" altLang="en-US"/>
        </a:p>
      </dgm:t>
    </dgm:pt>
    <dgm:pt modelId="{C6EE2883-103B-4FEC-AD98-38327E2A6820}" type="pres">
      <dgm:prSet presAssocID="{DFA5B2ED-4D66-4065-830B-78026608AD38}" presName="hierChild4" presStyleCnt="0"/>
      <dgm:spPr/>
      <dgm:t>
        <a:bodyPr/>
        <a:lstStyle/>
        <a:p>
          <a:endParaRPr lang="zh-CN" altLang="en-US"/>
        </a:p>
      </dgm:t>
    </dgm:pt>
    <dgm:pt modelId="{AE6B9459-31B0-4C70-8855-88545DD90532}" type="pres">
      <dgm:prSet presAssocID="{DFA5B2ED-4D66-4065-830B-78026608AD38}" presName="hierChild5" presStyleCnt="0"/>
      <dgm:spPr/>
      <dgm:t>
        <a:bodyPr/>
        <a:lstStyle/>
        <a:p>
          <a:endParaRPr lang="zh-CN" altLang="en-US"/>
        </a:p>
      </dgm:t>
    </dgm:pt>
    <dgm:pt modelId="{41DF68A7-FDCD-4782-A567-4774F372015D}" type="pres">
      <dgm:prSet presAssocID="{A0F7AD89-2208-41AA-88DA-C73746023A1D}" presName="Name35" presStyleLbl="parChTrans1D3" presStyleIdx="1" presStyleCnt="4"/>
      <dgm:spPr/>
      <dgm:t>
        <a:bodyPr/>
        <a:lstStyle/>
        <a:p>
          <a:endParaRPr lang="zh-CN" altLang="en-US"/>
        </a:p>
      </dgm:t>
    </dgm:pt>
    <dgm:pt modelId="{DF06BDAF-6385-4B61-99CF-2B703532C6B6}" type="pres">
      <dgm:prSet presAssocID="{51684F67-8425-4FC4-A9DF-E79B9619EAA0}" presName="hierRoot2" presStyleCnt="0">
        <dgm:presLayoutVars>
          <dgm:hierBranch/>
        </dgm:presLayoutVars>
      </dgm:prSet>
      <dgm:spPr/>
      <dgm:t>
        <a:bodyPr/>
        <a:lstStyle/>
        <a:p>
          <a:endParaRPr lang="zh-CN" altLang="en-US"/>
        </a:p>
      </dgm:t>
    </dgm:pt>
    <dgm:pt modelId="{D457ECAB-990C-4784-9E27-D1A698F65A1D}" type="pres">
      <dgm:prSet presAssocID="{51684F67-8425-4FC4-A9DF-E79B9619EAA0}" presName="rootComposite" presStyleCnt="0"/>
      <dgm:spPr/>
      <dgm:t>
        <a:bodyPr/>
        <a:lstStyle/>
        <a:p>
          <a:endParaRPr lang="zh-CN" altLang="en-US"/>
        </a:p>
      </dgm:t>
    </dgm:pt>
    <dgm:pt modelId="{E7FA58A6-57CC-430E-99D1-6698CF968A30}" type="pres">
      <dgm:prSet presAssocID="{51684F67-8425-4FC4-A9DF-E79B9619EAA0}" presName="rootText" presStyleLbl="node3" presStyleIdx="1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44C0399-1D87-4C4D-BE68-9DCA687A8056}" type="pres">
      <dgm:prSet presAssocID="{51684F67-8425-4FC4-A9DF-E79B9619EAA0}" presName="rootConnector" presStyleLbl="node3" presStyleIdx="1" presStyleCnt="4"/>
      <dgm:spPr/>
      <dgm:t>
        <a:bodyPr/>
        <a:lstStyle/>
        <a:p>
          <a:endParaRPr lang="zh-CN" altLang="en-US"/>
        </a:p>
      </dgm:t>
    </dgm:pt>
    <dgm:pt modelId="{42577BCB-B1EC-42AF-9C5E-6159BEDA9FCE}" type="pres">
      <dgm:prSet presAssocID="{51684F67-8425-4FC4-A9DF-E79B9619EAA0}" presName="hierChild4" presStyleCnt="0"/>
      <dgm:spPr/>
      <dgm:t>
        <a:bodyPr/>
        <a:lstStyle/>
        <a:p>
          <a:endParaRPr lang="zh-CN" altLang="en-US"/>
        </a:p>
      </dgm:t>
    </dgm:pt>
    <dgm:pt modelId="{F94AAB06-8EBF-42DA-B452-36403874F5D3}" type="pres">
      <dgm:prSet presAssocID="{51684F67-8425-4FC4-A9DF-E79B9619EAA0}" presName="hierChild5" presStyleCnt="0"/>
      <dgm:spPr/>
      <dgm:t>
        <a:bodyPr/>
        <a:lstStyle/>
        <a:p>
          <a:endParaRPr lang="zh-CN" altLang="en-US"/>
        </a:p>
      </dgm:t>
    </dgm:pt>
    <dgm:pt modelId="{2DBAE275-1C0B-43C7-8BC1-AFE59AD9BE4B}" type="pres">
      <dgm:prSet presAssocID="{FA6561A8-0B8A-40F4-BB55-E19C1EEF0BFD}" presName="hierChild5" presStyleCnt="0"/>
      <dgm:spPr/>
      <dgm:t>
        <a:bodyPr/>
        <a:lstStyle/>
        <a:p>
          <a:endParaRPr lang="zh-CN" altLang="en-US"/>
        </a:p>
      </dgm:t>
    </dgm:pt>
    <dgm:pt modelId="{FCC615B1-CBDC-466F-B1C7-D0D716CAD5DE}" type="pres">
      <dgm:prSet presAssocID="{361E6B70-B856-438A-810D-7B14D04D9C68}" presName="Name37" presStyleLbl="parChTrans1D2" presStyleIdx="1" presStyleCnt="3"/>
      <dgm:spPr/>
      <dgm:t>
        <a:bodyPr/>
        <a:lstStyle/>
        <a:p>
          <a:endParaRPr lang="zh-CN" altLang="en-US"/>
        </a:p>
      </dgm:t>
    </dgm:pt>
    <dgm:pt modelId="{36EDC6BB-E649-4F8F-90AF-AC90C7CCEF2F}" type="pres">
      <dgm:prSet presAssocID="{7B220ABD-DF45-48B0-909B-A358BC30173C}" presName="hierRoot2" presStyleCnt="0">
        <dgm:presLayoutVars>
          <dgm:hierBranch val="init"/>
        </dgm:presLayoutVars>
      </dgm:prSet>
      <dgm:spPr/>
      <dgm:t>
        <a:bodyPr/>
        <a:lstStyle/>
        <a:p>
          <a:endParaRPr lang="zh-CN" altLang="en-US"/>
        </a:p>
      </dgm:t>
    </dgm:pt>
    <dgm:pt modelId="{D026ADA8-3CD0-4B09-A32B-CA1FA9718DF9}" type="pres">
      <dgm:prSet presAssocID="{7B220ABD-DF45-48B0-909B-A358BC30173C}" presName="rootComposite" presStyleCnt="0"/>
      <dgm:spPr/>
      <dgm:t>
        <a:bodyPr/>
        <a:lstStyle/>
        <a:p>
          <a:endParaRPr lang="zh-CN" altLang="en-US"/>
        </a:p>
      </dgm:t>
    </dgm:pt>
    <dgm:pt modelId="{DDB9D77C-2B88-4326-AF69-CE88BD405698}" type="pres">
      <dgm:prSet presAssocID="{7B220ABD-DF45-48B0-909B-A358BC30173C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FC15EBF-1B1A-40BE-BED6-AFBEBD74F8DB}" type="pres">
      <dgm:prSet presAssocID="{7B220ABD-DF45-48B0-909B-A358BC30173C}" presName="rootConnector" presStyleLbl="node2" presStyleIdx="1" presStyleCnt="3"/>
      <dgm:spPr/>
      <dgm:t>
        <a:bodyPr/>
        <a:lstStyle/>
        <a:p>
          <a:endParaRPr lang="zh-CN" altLang="en-US"/>
        </a:p>
      </dgm:t>
    </dgm:pt>
    <dgm:pt modelId="{4F83DEAB-E70E-43F4-A637-9A996DAC91A5}" type="pres">
      <dgm:prSet presAssocID="{7B220ABD-DF45-48B0-909B-A358BC30173C}" presName="hierChild4" presStyleCnt="0"/>
      <dgm:spPr/>
      <dgm:t>
        <a:bodyPr/>
        <a:lstStyle/>
        <a:p>
          <a:endParaRPr lang="zh-CN" altLang="en-US"/>
        </a:p>
      </dgm:t>
    </dgm:pt>
    <dgm:pt modelId="{31C6C892-9022-4C60-87B3-F7F9C148D9F9}" type="pres">
      <dgm:prSet presAssocID="{7B220ABD-DF45-48B0-909B-A358BC30173C}" presName="hierChild5" presStyleCnt="0"/>
      <dgm:spPr/>
      <dgm:t>
        <a:bodyPr/>
        <a:lstStyle/>
        <a:p>
          <a:endParaRPr lang="zh-CN" altLang="en-US"/>
        </a:p>
      </dgm:t>
    </dgm:pt>
    <dgm:pt modelId="{9896B224-7E06-4566-9F14-762CA64DFADD}" type="pres">
      <dgm:prSet presAssocID="{4EA16513-7BB5-441F-B369-68DE66C8F531}" presName="Name37" presStyleLbl="parChTrans1D2" presStyleIdx="2" presStyleCnt="3"/>
      <dgm:spPr/>
      <dgm:t>
        <a:bodyPr/>
        <a:lstStyle/>
        <a:p>
          <a:endParaRPr lang="zh-CN" altLang="en-US"/>
        </a:p>
      </dgm:t>
    </dgm:pt>
    <dgm:pt modelId="{1982248B-7D3F-43F0-B78E-EEAD2EF3E3E1}" type="pres">
      <dgm:prSet presAssocID="{B608A488-580A-403E-8857-6B2911E6C1BF}" presName="hierRoot2" presStyleCnt="0">
        <dgm:presLayoutVars>
          <dgm:hierBranch/>
        </dgm:presLayoutVars>
      </dgm:prSet>
      <dgm:spPr/>
      <dgm:t>
        <a:bodyPr/>
        <a:lstStyle/>
        <a:p>
          <a:endParaRPr lang="zh-CN" altLang="en-US"/>
        </a:p>
      </dgm:t>
    </dgm:pt>
    <dgm:pt modelId="{AB674A77-F16F-49F8-8F54-DAE8857BAC76}" type="pres">
      <dgm:prSet presAssocID="{B608A488-580A-403E-8857-6B2911E6C1BF}" presName="rootComposite" presStyleCnt="0"/>
      <dgm:spPr/>
      <dgm:t>
        <a:bodyPr/>
        <a:lstStyle/>
        <a:p>
          <a:endParaRPr lang="zh-CN" altLang="en-US"/>
        </a:p>
      </dgm:t>
    </dgm:pt>
    <dgm:pt modelId="{863650FC-895E-4F91-8822-1900DD454235}" type="pres">
      <dgm:prSet presAssocID="{B608A488-580A-403E-8857-6B2911E6C1BF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D63555D-0BCF-4CCE-B6F3-F48AF9D36554}" type="pres">
      <dgm:prSet presAssocID="{B608A488-580A-403E-8857-6B2911E6C1BF}" presName="rootConnector" presStyleLbl="node2" presStyleIdx="2" presStyleCnt="3"/>
      <dgm:spPr/>
      <dgm:t>
        <a:bodyPr/>
        <a:lstStyle/>
        <a:p>
          <a:endParaRPr lang="zh-CN" altLang="en-US"/>
        </a:p>
      </dgm:t>
    </dgm:pt>
    <dgm:pt modelId="{CF3FA0ED-F681-4C0E-B1DA-1D7E283EA3A7}" type="pres">
      <dgm:prSet presAssocID="{B608A488-580A-403E-8857-6B2911E6C1BF}" presName="hierChild4" presStyleCnt="0"/>
      <dgm:spPr/>
      <dgm:t>
        <a:bodyPr/>
        <a:lstStyle/>
        <a:p>
          <a:endParaRPr lang="zh-CN" altLang="en-US"/>
        </a:p>
      </dgm:t>
    </dgm:pt>
    <dgm:pt modelId="{175E04B3-766C-45CD-9C7F-56D5EA57797D}" type="pres">
      <dgm:prSet presAssocID="{9E341732-44A7-4A65-A4B3-066582A756C7}" presName="Name35" presStyleLbl="parChTrans1D3" presStyleIdx="2" presStyleCnt="4"/>
      <dgm:spPr/>
      <dgm:t>
        <a:bodyPr/>
        <a:lstStyle/>
        <a:p>
          <a:endParaRPr lang="zh-CN" altLang="en-US"/>
        </a:p>
      </dgm:t>
    </dgm:pt>
    <dgm:pt modelId="{1825C5F6-246F-4C4F-8CDE-2DB3D0220733}" type="pres">
      <dgm:prSet presAssocID="{9C6A3ED8-D52E-4CD8-A678-5153D05D85AB}" presName="hierRoot2" presStyleCnt="0">
        <dgm:presLayoutVars>
          <dgm:hierBranch/>
        </dgm:presLayoutVars>
      </dgm:prSet>
      <dgm:spPr/>
      <dgm:t>
        <a:bodyPr/>
        <a:lstStyle/>
        <a:p>
          <a:endParaRPr lang="zh-CN" altLang="en-US"/>
        </a:p>
      </dgm:t>
    </dgm:pt>
    <dgm:pt modelId="{A8F809B7-E662-4267-BA9B-988569C2605A}" type="pres">
      <dgm:prSet presAssocID="{9C6A3ED8-D52E-4CD8-A678-5153D05D85AB}" presName="rootComposite" presStyleCnt="0"/>
      <dgm:spPr/>
      <dgm:t>
        <a:bodyPr/>
        <a:lstStyle/>
        <a:p>
          <a:endParaRPr lang="zh-CN" altLang="en-US"/>
        </a:p>
      </dgm:t>
    </dgm:pt>
    <dgm:pt modelId="{7CC28F64-CEB8-4325-89D1-11F99C63DB23}" type="pres">
      <dgm:prSet presAssocID="{9C6A3ED8-D52E-4CD8-A678-5153D05D85AB}" presName="rootText" presStyleLbl="node3" presStyleIdx="2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B3F3F50-DACB-4D0C-8D2A-38F4B8D89E1A}" type="pres">
      <dgm:prSet presAssocID="{9C6A3ED8-D52E-4CD8-A678-5153D05D85AB}" presName="rootConnector" presStyleLbl="node3" presStyleIdx="2" presStyleCnt="4"/>
      <dgm:spPr/>
      <dgm:t>
        <a:bodyPr/>
        <a:lstStyle/>
        <a:p>
          <a:endParaRPr lang="zh-CN" altLang="en-US"/>
        </a:p>
      </dgm:t>
    </dgm:pt>
    <dgm:pt modelId="{494749FE-6E3C-4A73-A287-497DFC0F012A}" type="pres">
      <dgm:prSet presAssocID="{9C6A3ED8-D52E-4CD8-A678-5153D05D85AB}" presName="hierChild4" presStyleCnt="0"/>
      <dgm:spPr/>
      <dgm:t>
        <a:bodyPr/>
        <a:lstStyle/>
        <a:p>
          <a:endParaRPr lang="zh-CN" altLang="en-US"/>
        </a:p>
      </dgm:t>
    </dgm:pt>
    <dgm:pt modelId="{BEB0EAAD-329E-4D84-811B-354FA1021E60}" type="pres">
      <dgm:prSet presAssocID="{9C6A3ED8-D52E-4CD8-A678-5153D05D85AB}" presName="hierChild5" presStyleCnt="0"/>
      <dgm:spPr/>
      <dgm:t>
        <a:bodyPr/>
        <a:lstStyle/>
        <a:p>
          <a:endParaRPr lang="zh-CN" altLang="en-US"/>
        </a:p>
      </dgm:t>
    </dgm:pt>
    <dgm:pt modelId="{14D62C37-6EFB-49C0-859B-4D13EDE0CB41}" type="pres">
      <dgm:prSet presAssocID="{42B7DE5D-17EC-4FBB-B3F8-F801922777E1}" presName="Name35" presStyleLbl="parChTrans1D3" presStyleIdx="3" presStyleCnt="4"/>
      <dgm:spPr/>
      <dgm:t>
        <a:bodyPr/>
        <a:lstStyle/>
        <a:p>
          <a:endParaRPr lang="zh-CN" altLang="en-US"/>
        </a:p>
      </dgm:t>
    </dgm:pt>
    <dgm:pt modelId="{5D71481B-0D02-4D2B-BE2A-19B0A5499182}" type="pres">
      <dgm:prSet presAssocID="{ACB322F2-6B43-43A3-A737-1BFFFCFE8B09}" presName="hierRoot2" presStyleCnt="0">
        <dgm:presLayoutVars>
          <dgm:hierBranch/>
        </dgm:presLayoutVars>
      </dgm:prSet>
      <dgm:spPr/>
      <dgm:t>
        <a:bodyPr/>
        <a:lstStyle/>
        <a:p>
          <a:endParaRPr lang="zh-CN" altLang="en-US"/>
        </a:p>
      </dgm:t>
    </dgm:pt>
    <dgm:pt modelId="{64094673-2610-4597-831A-41143C01C4E3}" type="pres">
      <dgm:prSet presAssocID="{ACB322F2-6B43-43A3-A737-1BFFFCFE8B09}" presName="rootComposite" presStyleCnt="0"/>
      <dgm:spPr/>
      <dgm:t>
        <a:bodyPr/>
        <a:lstStyle/>
        <a:p>
          <a:endParaRPr lang="zh-CN" altLang="en-US"/>
        </a:p>
      </dgm:t>
    </dgm:pt>
    <dgm:pt modelId="{53CA7A1C-20DF-4EB9-B61E-0115D5F75C83}" type="pres">
      <dgm:prSet presAssocID="{ACB322F2-6B43-43A3-A737-1BFFFCFE8B09}" presName="rootText" presStyleLbl="node3" presStyleIdx="3" presStyleCnt="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B1B80EB-914B-43A8-9458-114BA68A395C}" type="pres">
      <dgm:prSet presAssocID="{ACB322F2-6B43-43A3-A737-1BFFFCFE8B09}" presName="rootConnector" presStyleLbl="node3" presStyleIdx="3" presStyleCnt="4"/>
      <dgm:spPr/>
      <dgm:t>
        <a:bodyPr/>
        <a:lstStyle/>
        <a:p>
          <a:endParaRPr lang="zh-CN" altLang="en-US"/>
        </a:p>
      </dgm:t>
    </dgm:pt>
    <dgm:pt modelId="{A95F8407-7FBD-4A0F-A195-13A6969DC640}" type="pres">
      <dgm:prSet presAssocID="{ACB322F2-6B43-43A3-A737-1BFFFCFE8B09}" presName="hierChild4" presStyleCnt="0"/>
      <dgm:spPr/>
      <dgm:t>
        <a:bodyPr/>
        <a:lstStyle/>
        <a:p>
          <a:endParaRPr lang="zh-CN" altLang="en-US"/>
        </a:p>
      </dgm:t>
    </dgm:pt>
    <dgm:pt modelId="{2C20100E-9AB5-475F-81A9-DAA59E335E9D}" type="pres">
      <dgm:prSet presAssocID="{ACB322F2-6B43-43A3-A737-1BFFFCFE8B09}" presName="hierChild5" presStyleCnt="0"/>
      <dgm:spPr/>
      <dgm:t>
        <a:bodyPr/>
        <a:lstStyle/>
        <a:p>
          <a:endParaRPr lang="zh-CN" altLang="en-US"/>
        </a:p>
      </dgm:t>
    </dgm:pt>
    <dgm:pt modelId="{BD5A5F56-7D4F-4522-A813-4BE834305952}" type="pres">
      <dgm:prSet presAssocID="{B608A488-580A-403E-8857-6B2911E6C1BF}" presName="hierChild5" presStyleCnt="0"/>
      <dgm:spPr/>
      <dgm:t>
        <a:bodyPr/>
        <a:lstStyle/>
        <a:p>
          <a:endParaRPr lang="zh-CN" altLang="en-US"/>
        </a:p>
      </dgm:t>
    </dgm:pt>
    <dgm:pt modelId="{0A25C235-457A-4603-8857-625DAEC04D92}" type="pres">
      <dgm:prSet presAssocID="{631ABEA4-B81E-4915-ACD7-9C7EAC6743DD}" presName="hierChild3" presStyleCnt="0"/>
      <dgm:spPr/>
      <dgm:t>
        <a:bodyPr/>
        <a:lstStyle/>
        <a:p>
          <a:endParaRPr lang="zh-CN" altLang="en-US"/>
        </a:p>
      </dgm:t>
    </dgm:pt>
  </dgm:ptLst>
  <dgm:cxnLst>
    <dgm:cxn modelId="{D2B23506-AFE9-42D6-A100-C7D89A9FB65C}" type="presOf" srcId="{42B7DE5D-17EC-4FBB-B3F8-F801922777E1}" destId="{14D62C37-6EFB-49C0-859B-4D13EDE0CB41}" srcOrd="0" destOrd="0" presId="urn:microsoft.com/office/officeart/2005/8/layout/orgChart1"/>
    <dgm:cxn modelId="{FD8AC45C-E5FB-49E0-AE49-0F3BC22BC280}" type="presOf" srcId="{FA6561A8-0B8A-40F4-BB55-E19C1EEF0BFD}" destId="{861FD5A0-89A9-45D4-858A-B2A352E3235B}" srcOrd="1" destOrd="0" presId="urn:microsoft.com/office/officeart/2005/8/layout/orgChart1"/>
    <dgm:cxn modelId="{7CB9A101-E08D-411E-BE33-7329D4277CD9}" srcId="{631ABEA4-B81E-4915-ACD7-9C7EAC6743DD}" destId="{7B220ABD-DF45-48B0-909B-A358BC30173C}" srcOrd="1" destOrd="0" parTransId="{361E6B70-B856-438A-810D-7B14D04D9C68}" sibTransId="{CF209163-4688-4579-9766-F0046AD9CAFD}"/>
    <dgm:cxn modelId="{257A8514-BA06-4469-B367-B35EC862D40E}" type="presOf" srcId="{3AA3407B-C8D7-471D-A305-B561A8FD424E}" destId="{3383C08D-C1EC-4A15-9DAD-2BF4487DAE36}" srcOrd="0" destOrd="0" presId="urn:microsoft.com/office/officeart/2005/8/layout/orgChart1"/>
    <dgm:cxn modelId="{3315AA1E-56BD-4BF0-8585-1ABC169F20D2}" srcId="{FA6561A8-0B8A-40F4-BB55-E19C1EEF0BFD}" destId="{51684F67-8425-4FC4-A9DF-E79B9619EAA0}" srcOrd="1" destOrd="0" parTransId="{A0F7AD89-2208-41AA-88DA-C73746023A1D}" sibTransId="{BDD67C14-D720-4F43-8C4D-E9784BE83377}"/>
    <dgm:cxn modelId="{B6F66F82-8A03-41CD-A5D1-67C2B201B6ED}" type="presOf" srcId="{9E341732-44A7-4A65-A4B3-066582A756C7}" destId="{175E04B3-766C-45CD-9C7F-56D5EA57797D}" srcOrd="0" destOrd="0" presId="urn:microsoft.com/office/officeart/2005/8/layout/orgChart1"/>
    <dgm:cxn modelId="{850BEE17-A4A2-455A-97B0-CDE3D993B678}" type="presOf" srcId="{ACB322F2-6B43-43A3-A737-1BFFFCFE8B09}" destId="{53CA7A1C-20DF-4EB9-B61E-0115D5F75C83}" srcOrd="0" destOrd="0" presId="urn:microsoft.com/office/officeart/2005/8/layout/orgChart1"/>
    <dgm:cxn modelId="{E665D47D-1564-42E9-A8B3-F62B3E6410C9}" type="presOf" srcId="{DFA5B2ED-4D66-4065-830B-78026608AD38}" destId="{F9F53807-108A-44A6-9B4A-1214DE9073EF}" srcOrd="0" destOrd="0" presId="urn:microsoft.com/office/officeart/2005/8/layout/orgChart1"/>
    <dgm:cxn modelId="{0D47C5DF-B11B-4A55-9E2B-E31E0E2C53F4}" type="presOf" srcId="{B608A488-580A-403E-8857-6B2911E6C1BF}" destId="{6D63555D-0BCF-4CCE-B6F3-F48AF9D36554}" srcOrd="1" destOrd="0" presId="urn:microsoft.com/office/officeart/2005/8/layout/orgChart1"/>
    <dgm:cxn modelId="{D8F43193-F8D2-42D8-9952-BF30AB7000A7}" type="presOf" srcId="{A0EA487B-9FC7-485A-AB17-80D805E50FCE}" destId="{E5AB5AAF-5018-4BAB-8593-119224EC2DC5}" srcOrd="0" destOrd="0" presId="urn:microsoft.com/office/officeart/2005/8/layout/orgChart1"/>
    <dgm:cxn modelId="{FBEB53EF-6DAC-4192-A793-81E3929268AC}" srcId="{631ABEA4-B81E-4915-ACD7-9C7EAC6743DD}" destId="{FA6561A8-0B8A-40F4-BB55-E19C1EEF0BFD}" srcOrd="0" destOrd="0" parTransId="{A0EA487B-9FC7-485A-AB17-80D805E50FCE}" sibTransId="{A090B7E5-87D7-41C8-80D4-808443D5DB1F}"/>
    <dgm:cxn modelId="{AB0ABE66-5FA1-48A0-89EE-0578AB2A922D}" type="presOf" srcId="{631ABEA4-B81E-4915-ACD7-9C7EAC6743DD}" destId="{F629E2C2-729C-461F-AE8B-0A85CA394E18}" srcOrd="1" destOrd="0" presId="urn:microsoft.com/office/officeart/2005/8/layout/orgChart1"/>
    <dgm:cxn modelId="{295FE4D8-99AD-4AF4-AAEA-E0D2CAA152EE}" type="presOf" srcId="{FA6561A8-0B8A-40F4-BB55-E19C1EEF0BFD}" destId="{A58C4F3F-D25D-4EDB-ACF9-B70B2E166028}" srcOrd="0" destOrd="0" presId="urn:microsoft.com/office/officeart/2005/8/layout/orgChart1"/>
    <dgm:cxn modelId="{88621622-9410-43FA-86F1-A968B852E791}" type="presOf" srcId="{DFA5B2ED-4D66-4065-830B-78026608AD38}" destId="{BF0563D6-1027-4650-B49C-90388C3392AE}" srcOrd="1" destOrd="0" presId="urn:microsoft.com/office/officeart/2005/8/layout/orgChart1"/>
    <dgm:cxn modelId="{B14592BD-6172-41F2-A54E-8BD6A38A7B4B}" type="presOf" srcId="{631ABEA4-B81E-4915-ACD7-9C7EAC6743DD}" destId="{E7A1E928-31D3-4070-8256-2CEF144C29A4}" srcOrd="0" destOrd="0" presId="urn:microsoft.com/office/officeart/2005/8/layout/orgChart1"/>
    <dgm:cxn modelId="{8B4A369A-F0C9-49E1-A664-06987E96A262}" type="presOf" srcId="{4EA16513-7BB5-441F-B369-68DE66C8F531}" destId="{9896B224-7E06-4566-9F14-762CA64DFADD}" srcOrd="0" destOrd="0" presId="urn:microsoft.com/office/officeart/2005/8/layout/orgChart1"/>
    <dgm:cxn modelId="{B7B1CC50-FE24-411F-A3DA-C311FD37C7F5}" type="presOf" srcId="{51684F67-8425-4FC4-A9DF-E79B9619EAA0}" destId="{644C0399-1D87-4C4D-BE68-9DCA687A8056}" srcOrd="1" destOrd="0" presId="urn:microsoft.com/office/officeart/2005/8/layout/orgChart1"/>
    <dgm:cxn modelId="{1B57CAF6-EC09-4E17-817A-96AD9A0CF703}" type="presOf" srcId="{9C6A3ED8-D52E-4CD8-A678-5153D05D85AB}" destId="{7CC28F64-CEB8-4325-89D1-11F99C63DB23}" srcOrd="0" destOrd="0" presId="urn:microsoft.com/office/officeart/2005/8/layout/orgChart1"/>
    <dgm:cxn modelId="{B9475F9D-95F0-49A7-ADBC-E807FF207053}" srcId="{631ABEA4-B81E-4915-ACD7-9C7EAC6743DD}" destId="{B608A488-580A-403E-8857-6B2911E6C1BF}" srcOrd="2" destOrd="0" parTransId="{4EA16513-7BB5-441F-B369-68DE66C8F531}" sibTransId="{7E868ED8-7FBA-4A09-A46C-7D2C1A03B6BF}"/>
    <dgm:cxn modelId="{8B3C34CA-1286-4597-9B61-66B4C68AA05F}" type="presOf" srcId="{ACB322F2-6B43-43A3-A737-1BFFFCFE8B09}" destId="{AB1B80EB-914B-43A8-9458-114BA68A395C}" srcOrd="1" destOrd="0" presId="urn:microsoft.com/office/officeart/2005/8/layout/orgChart1"/>
    <dgm:cxn modelId="{B371AD71-D0E8-4413-8466-4DCE2B0B7AE3}" type="presOf" srcId="{B608A488-580A-403E-8857-6B2911E6C1BF}" destId="{863650FC-895E-4F91-8822-1900DD454235}" srcOrd="0" destOrd="0" presId="urn:microsoft.com/office/officeart/2005/8/layout/orgChart1"/>
    <dgm:cxn modelId="{4AECBB73-0AF6-40FE-8BCC-D6BD569CCCC3}" type="presOf" srcId="{361E6B70-B856-438A-810D-7B14D04D9C68}" destId="{FCC615B1-CBDC-466F-B1C7-D0D716CAD5DE}" srcOrd="0" destOrd="0" presId="urn:microsoft.com/office/officeart/2005/8/layout/orgChart1"/>
    <dgm:cxn modelId="{E80DE2F6-4AE4-4DF1-9A72-39593C488CDC}" srcId="{B608A488-580A-403E-8857-6B2911E6C1BF}" destId="{ACB322F2-6B43-43A3-A737-1BFFFCFE8B09}" srcOrd="1" destOrd="0" parTransId="{42B7DE5D-17EC-4FBB-B3F8-F801922777E1}" sibTransId="{80BC878C-BB4A-4A12-9760-F1705D4F8E1C}"/>
    <dgm:cxn modelId="{6C6ACA99-70F0-4BE0-B811-4698C9503F64}" type="presOf" srcId="{9C6A3ED8-D52E-4CD8-A678-5153D05D85AB}" destId="{9B3F3F50-DACB-4D0C-8D2A-38F4B8D89E1A}" srcOrd="1" destOrd="0" presId="urn:microsoft.com/office/officeart/2005/8/layout/orgChart1"/>
    <dgm:cxn modelId="{721FA17E-24FF-4138-9183-802616A0F899}" type="presOf" srcId="{A0F7AD89-2208-41AA-88DA-C73746023A1D}" destId="{41DF68A7-FDCD-4782-A567-4774F372015D}" srcOrd="0" destOrd="0" presId="urn:microsoft.com/office/officeart/2005/8/layout/orgChart1"/>
    <dgm:cxn modelId="{7E8CEF46-6545-4837-9DEB-704A403495D9}" srcId="{3AA3407B-C8D7-471D-A305-B561A8FD424E}" destId="{631ABEA4-B81E-4915-ACD7-9C7EAC6743DD}" srcOrd="0" destOrd="0" parTransId="{733E677A-0CEF-4A54-8AE0-3AEB713725EA}" sibTransId="{CEEBF4D2-14F1-4910-B0ED-D52A3B242636}"/>
    <dgm:cxn modelId="{A59A8B97-9A7D-46BE-BF2D-7C96FCAB1F45}" type="presOf" srcId="{7B220ABD-DF45-48B0-909B-A358BC30173C}" destId="{9FC15EBF-1B1A-40BE-BED6-AFBEBD74F8DB}" srcOrd="1" destOrd="0" presId="urn:microsoft.com/office/officeart/2005/8/layout/orgChart1"/>
    <dgm:cxn modelId="{A903F697-6009-4B8F-8749-421F78CB6D92}" type="presOf" srcId="{51684F67-8425-4FC4-A9DF-E79B9619EAA0}" destId="{E7FA58A6-57CC-430E-99D1-6698CF968A30}" srcOrd="0" destOrd="0" presId="urn:microsoft.com/office/officeart/2005/8/layout/orgChart1"/>
    <dgm:cxn modelId="{C5755F15-E2B2-4B49-8509-E6F09AFA09D2}" type="presOf" srcId="{7B220ABD-DF45-48B0-909B-A358BC30173C}" destId="{DDB9D77C-2B88-4326-AF69-CE88BD405698}" srcOrd="0" destOrd="0" presId="urn:microsoft.com/office/officeart/2005/8/layout/orgChart1"/>
    <dgm:cxn modelId="{99A7AF8C-51F4-44C6-B1E5-5235EC4D0E8B}" srcId="{FA6561A8-0B8A-40F4-BB55-E19C1EEF0BFD}" destId="{DFA5B2ED-4D66-4065-830B-78026608AD38}" srcOrd="0" destOrd="0" parTransId="{C9A302ED-C40C-4681-8BC7-70D037324AC0}" sibTransId="{3ACA79B1-88D1-4FA0-9E9D-7DA786E4CEFC}"/>
    <dgm:cxn modelId="{F1B63D63-404E-4F49-A136-266BBC41A133}" type="presOf" srcId="{C9A302ED-C40C-4681-8BC7-70D037324AC0}" destId="{1951B942-750A-453C-813D-0B31A66E0DE4}" srcOrd="0" destOrd="0" presId="urn:microsoft.com/office/officeart/2005/8/layout/orgChart1"/>
    <dgm:cxn modelId="{41EAF428-3C73-422D-BB9C-63A7A3354334}" srcId="{B608A488-580A-403E-8857-6B2911E6C1BF}" destId="{9C6A3ED8-D52E-4CD8-A678-5153D05D85AB}" srcOrd="0" destOrd="0" parTransId="{9E341732-44A7-4A65-A4B3-066582A756C7}" sibTransId="{8704CE52-B139-421C-8D95-65388FE2978A}"/>
    <dgm:cxn modelId="{59B7C012-ED42-480D-A786-3FD9E05237EC}" type="presParOf" srcId="{3383C08D-C1EC-4A15-9DAD-2BF4487DAE36}" destId="{CC1BEAC4-7508-4763-8B09-31F7F4783485}" srcOrd="0" destOrd="0" presId="urn:microsoft.com/office/officeart/2005/8/layout/orgChart1"/>
    <dgm:cxn modelId="{782ABF10-B7EF-4EF3-B0E1-74D55149665D}" type="presParOf" srcId="{CC1BEAC4-7508-4763-8B09-31F7F4783485}" destId="{FE93A983-5CDA-46E8-ABA3-1A3E93F5F3F3}" srcOrd="0" destOrd="0" presId="urn:microsoft.com/office/officeart/2005/8/layout/orgChart1"/>
    <dgm:cxn modelId="{DACF96FE-AE7C-4FAE-9FB3-0B8905258776}" type="presParOf" srcId="{FE93A983-5CDA-46E8-ABA3-1A3E93F5F3F3}" destId="{E7A1E928-31D3-4070-8256-2CEF144C29A4}" srcOrd="0" destOrd="0" presId="urn:microsoft.com/office/officeart/2005/8/layout/orgChart1"/>
    <dgm:cxn modelId="{4C38C587-A263-426B-8273-F0452400C155}" type="presParOf" srcId="{FE93A983-5CDA-46E8-ABA3-1A3E93F5F3F3}" destId="{F629E2C2-729C-461F-AE8B-0A85CA394E18}" srcOrd="1" destOrd="0" presId="urn:microsoft.com/office/officeart/2005/8/layout/orgChart1"/>
    <dgm:cxn modelId="{E69CF4EF-C86C-443D-92A7-2466B9404AE1}" type="presParOf" srcId="{CC1BEAC4-7508-4763-8B09-31F7F4783485}" destId="{F4681968-8435-4B7E-ADAE-AD199AED4BB8}" srcOrd="1" destOrd="0" presId="urn:microsoft.com/office/officeart/2005/8/layout/orgChart1"/>
    <dgm:cxn modelId="{8A3EAECF-2BD7-4375-978B-9A17ADAEB464}" type="presParOf" srcId="{F4681968-8435-4B7E-ADAE-AD199AED4BB8}" destId="{E5AB5AAF-5018-4BAB-8593-119224EC2DC5}" srcOrd="0" destOrd="0" presId="urn:microsoft.com/office/officeart/2005/8/layout/orgChart1"/>
    <dgm:cxn modelId="{B3F0959D-99F4-4763-9322-C03B54ACF8A7}" type="presParOf" srcId="{F4681968-8435-4B7E-ADAE-AD199AED4BB8}" destId="{B5F6EE29-4AD7-4835-8304-7D5CB829EB2C}" srcOrd="1" destOrd="0" presId="urn:microsoft.com/office/officeart/2005/8/layout/orgChart1"/>
    <dgm:cxn modelId="{5F3027E7-450F-47C5-8063-11F672DF1C63}" type="presParOf" srcId="{B5F6EE29-4AD7-4835-8304-7D5CB829EB2C}" destId="{59023105-EF0C-482B-B38D-BC547492A824}" srcOrd="0" destOrd="0" presId="urn:microsoft.com/office/officeart/2005/8/layout/orgChart1"/>
    <dgm:cxn modelId="{15F5532B-32C3-4D4A-8118-1DE94FE1A5B1}" type="presParOf" srcId="{59023105-EF0C-482B-B38D-BC547492A824}" destId="{A58C4F3F-D25D-4EDB-ACF9-B70B2E166028}" srcOrd="0" destOrd="0" presId="urn:microsoft.com/office/officeart/2005/8/layout/orgChart1"/>
    <dgm:cxn modelId="{20BCCA5B-7D24-40B1-B690-C34A81B09C4B}" type="presParOf" srcId="{59023105-EF0C-482B-B38D-BC547492A824}" destId="{861FD5A0-89A9-45D4-858A-B2A352E3235B}" srcOrd="1" destOrd="0" presId="urn:microsoft.com/office/officeart/2005/8/layout/orgChart1"/>
    <dgm:cxn modelId="{1AD198C5-C008-4565-9218-E5EA7E5279B8}" type="presParOf" srcId="{B5F6EE29-4AD7-4835-8304-7D5CB829EB2C}" destId="{2D8168A2-B8F5-4B76-B005-E6F48CAAF9B9}" srcOrd="1" destOrd="0" presId="urn:microsoft.com/office/officeart/2005/8/layout/orgChart1"/>
    <dgm:cxn modelId="{22EC441D-25A7-4124-9E0E-C19AFA9D3441}" type="presParOf" srcId="{2D8168A2-B8F5-4B76-B005-E6F48CAAF9B9}" destId="{1951B942-750A-453C-813D-0B31A66E0DE4}" srcOrd="0" destOrd="0" presId="urn:microsoft.com/office/officeart/2005/8/layout/orgChart1"/>
    <dgm:cxn modelId="{4F356C28-300D-439A-9044-37A70E6AB33C}" type="presParOf" srcId="{2D8168A2-B8F5-4B76-B005-E6F48CAAF9B9}" destId="{2682035C-9515-4A76-94F8-67137A983677}" srcOrd="1" destOrd="0" presId="urn:microsoft.com/office/officeart/2005/8/layout/orgChart1"/>
    <dgm:cxn modelId="{CD351AC9-3CCF-4632-BFFA-21FCAC1B6D0E}" type="presParOf" srcId="{2682035C-9515-4A76-94F8-67137A983677}" destId="{709ABE59-3A33-4E6F-8B26-283ABFF60C17}" srcOrd="0" destOrd="0" presId="urn:microsoft.com/office/officeart/2005/8/layout/orgChart1"/>
    <dgm:cxn modelId="{613D9FB6-41AA-4064-95D6-DC0882898B49}" type="presParOf" srcId="{709ABE59-3A33-4E6F-8B26-283ABFF60C17}" destId="{F9F53807-108A-44A6-9B4A-1214DE9073EF}" srcOrd="0" destOrd="0" presId="urn:microsoft.com/office/officeart/2005/8/layout/orgChart1"/>
    <dgm:cxn modelId="{D298FF1C-7A26-4053-8319-7442CB684496}" type="presParOf" srcId="{709ABE59-3A33-4E6F-8B26-283ABFF60C17}" destId="{BF0563D6-1027-4650-B49C-90388C3392AE}" srcOrd="1" destOrd="0" presId="urn:microsoft.com/office/officeart/2005/8/layout/orgChart1"/>
    <dgm:cxn modelId="{ABC7692F-76AC-49F1-8ACE-FBA1092E0135}" type="presParOf" srcId="{2682035C-9515-4A76-94F8-67137A983677}" destId="{C6EE2883-103B-4FEC-AD98-38327E2A6820}" srcOrd="1" destOrd="0" presId="urn:microsoft.com/office/officeart/2005/8/layout/orgChart1"/>
    <dgm:cxn modelId="{542E945B-E878-4ED6-843C-DF97480DF2DB}" type="presParOf" srcId="{2682035C-9515-4A76-94F8-67137A983677}" destId="{AE6B9459-31B0-4C70-8855-88545DD90532}" srcOrd="2" destOrd="0" presId="urn:microsoft.com/office/officeart/2005/8/layout/orgChart1"/>
    <dgm:cxn modelId="{E306CE8E-F09F-444D-BA58-8C846843B5D9}" type="presParOf" srcId="{2D8168A2-B8F5-4B76-B005-E6F48CAAF9B9}" destId="{41DF68A7-FDCD-4782-A567-4774F372015D}" srcOrd="2" destOrd="0" presId="urn:microsoft.com/office/officeart/2005/8/layout/orgChart1"/>
    <dgm:cxn modelId="{CE287D36-BA34-4B20-86DB-48069F03678A}" type="presParOf" srcId="{2D8168A2-B8F5-4B76-B005-E6F48CAAF9B9}" destId="{DF06BDAF-6385-4B61-99CF-2B703532C6B6}" srcOrd="3" destOrd="0" presId="urn:microsoft.com/office/officeart/2005/8/layout/orgChart1"/>
    <dgm:cxn modelId="{5288D4E4-6699-43DC-96F5-AC35B9AC4380}" type="presParOf" srcId="{DF06BDAF-6385-4B61-99CF-2B703532C6B6}" destId="{D457ECAB-990C-4784-9E27-D1A698F65A1D}" srcOrd="0" destOrd="0" presId="urn:microsoft.com/office/officeart/2005/8/layout/orgChart1"/>
    <dgm:cxn modelId="{7B9D21EB-05CF-4F18-A9D1-8547BA59F9FC}" type="presParOf" srcId="{D457ECAB-990C-4784-9E27-D1A698F65A1D}" destId="{E7FA58A6-57CC-430E-99D1-6698CF968A30}" srcOrd="0" destOrd="0" presId="urn:microsoft.com/office/officeart/2005/8/layout/orgChart1"/>
    <dgm:cxn modelId="{88BC8255-269D-4DC7-BFF7-B9A8EF5B9D46}" type="presParOf" srcId="{D457ECAB-990C-4784-9E27-D1A698F65A1D}" destId="{644C0399-1D87-4C4D-BE68-9DCA687A8056}" srcOrd="1" destOrd="0" presId="urn:microsoft.com/office/officeart/2005/8/layout/orgChart1"/>
    <dgm:cxn modelId="{9D7DFCD9-7CB8-4CBC-941E-8621317A791F}" type="presParOf" srcId="{DF06BDAF-6385-4B61-99CF-2B703532C6B6}" destId="{42577BCB-B1EC-42AF-9C5E-6159BEDA9FCE}" srcOrd="1" destOrd="0" presId="urn:microsoft.com/office/officeart/2005/8/layout/orgChart1"/>
    <dgm:cxn modelId="{7D1FC0BF-F317-4ADF-A9BD-6B4CD894B757}" type="presParOf" srcId="{DF06BDAF-6385-4B61-99CF-2B703532C6B6}" destId="{F94AAB06-8EBF-42DA-B452-36403874F5D3}" srcOrd="2" destOrd="0" presId="urn:microsoft.com/office/officeart/2005/8/layout/orgChart1"/>
    <dgm:cxn modelId="{98287874-E174-4192-ADA7-583597B25928}" type="presParOf" srcId="{B5F6EE29-4AD7-4835-8304-7D5CB829EB2C}" destId="{2DBAE275-1C0B-43C7-8BC1-AFE59AD9BE4B}" srcOrd="2" destOrd="0" presId="urn:microsoft.com/office/officeart/2005/8/layout/orgChart1"/>
    <dgm:cxn modelId="{58CC48D0-B4DA-457C-AC43-749C9B2B5A63}" type="presParOf" srcId="{F4681968-8435-4B7E-ADAE-AD199AED4BB8}" destId="{FCC615B1-CBDC-466F-B1C7-D0D716CAD5DE}" srcOrd="2" destOrd="0" presId="urn:microsoft.com/office/officeart/2005/8/layout/orgChart1"/>
    <dgm:cxn modelId="{3577D4B0-9AD8-42D1-8A9E-DE27CA2CF9A6}" type="presParOf" srcId="{F4681968-8435-4B7E-ADAE-AD199AED4BB8}" destId="{36EDC6BB-E649-4F8F-90AF-AC90C7CCEF2F}" srcOrd="3" destOrd="0" presId="urn:microsoft.com/office/officeart/2005/8/layout/orgChart1"/>
    <dgm:cxn modelId="{FDC36524-F489-42CE-8499-8AAEBEA9FF41}" type="presParOf" srcId="{36EDC6BB-E649-4F8F-90AF-AC90C7CCEF2F}" destId="{D026ADA8-3CD0-4B09-A32B-CA1FA9718DF9}" srcOrd="0" destOrd="0" presId="urn:microsoft.com/office/officeart/2005/8/layout/orgChart1"/>
    <dgm:cxn modelId="{58C63D01-0442-44EF-A417-16ECBAD46A65}" type="presParOf" srcId="{D026ADA8-3CD0-4B09-A32B-CA1FA9718DF9}" destId="{DDB9D77C-2B88-4326-AF69-CE88BD405698}" srcOrd="0" destOrd="0" presId="urn:microsoft.com/office/officeart/2005/8/layout/orgChart1"/>
    <dgm:cxn modelId="{F9FEAA99-BF2E-4873-98C3-442FD4ADCAB3}" type="presParOf" srcId="{D026ADA8-3CD0-4B09-A32B-CA1FA9718DF9}" destId="{9FC15EBF-1B1A-40BE-BED6-AFBEBD74F8DB}" srcOrd="1" destOrd="0" presId="urn:microsoft.com/office/officeart/2005/8/layout/orgChart1"/>
    <dgm:cxn modelId="{CB620863-DBC3-448C-B622-F84F83172926}" type="presParOf" srcId="{36EDC6BB-E649-4F8F-90AF-AC90C7CCEF2F}" destId="{4F83DEAB-E70E-43F4-A637-9A996DAC91A5}" srcOrd="1" destOrd="0" presId="urn:microsoft.com/office/officeart/2005/8/layout/orgChart1"/>
    <dgm:cxn modelId="{290DC8FB-4B45-4C7F-9649-64894B5C72B2}" type="presParOf" srcId="{36EDC6BB-E649-4F8F-90AF-AC90C7CCEF2F}" destId="{31C6C892-9022-4C60-87B3-F7F9C148D9F9}" srcOrd="2" destOrd="0" presId="urn:microsoft.com/office/officeart/2005/8/layout/orgChart1"/>
    <dgm:cxn modelId="{EE6E83C3-9718-4B8B-9EEF-B4ED1FFAC427}" type="presParOf" srcId="{F4681968-8435-4B7E-ADAE-AD199AED4BB8}" destId="{9896B224-7E06-4566-9F14-762CA64DFADD}" srcOrd="4" destOrd="0" presId="urn:microsoft.com/office/officeart/2005/8/layout/orgChart1"/>
    <dgm:cxn modelId="{BD41BF17-CD21-462D-BBC0-2BAA79CA896C}" type="presParOf" srcId="{F4681968-8435-4B7E-ADAE-AD199AED4BB8}" destId="{1982248B-7D3F-43F0-B78E-EEAD2EF3E3E1}" srcOrd="5" destOrd="0" presId="urn:microsoft.com/office/officeart/2005/8/layout/orgChart1"/>
    <dgm:cxn modelId="{EFA45E97-C0CB-4135-A4A4-4D6F170520D8}" type="presParOf" srcId="{1982248B-7D3F-43F0-B78E-EEAD2EF3E3E1}" destId="{AB674A77-F16F-49F8-8F54-DAE8857BAC76}" srcOrd="0" destOrd="0" presId="urn:microsoft.com/office/officeart/2005/8/layout/orgChart1"/>
    <dgm:cxn modelId="{E602F854-599B-4616-B0C7-84BD3BC39992}" type="presParOf" srcId="{AB674A77-F16F-49F8-8F54-DAE8857BAC76}" destId="{863650FC-895E-4F91-8822-1900DD454235}" srcOrd="0" destOrd="0" presId="urn:microsoft.com/office/officeart/2005/8/layout/orgChart1"/>
    <dgm:cxn modelId="{CB196371-D1E2-4CB7-B677-D240682D5C8C}" type="presParOf" srcId="{AB674A77-F16F-49F8-8F54-DAE8857BAC76}" destId="{6D63555D-0BCF-4CCE-B6F3-F48AF9D36554}" srcOrd="1" destOrd="0" presId="urn:microsoft.com/office/officeart/2005/8/layout/orgChart1"/>
    <dgm:cxn modelId="{A67AD66C-F82D-4F95-8E87-0FD6CDAE6693}" type="presParOf" srcId="{1982248B-7D3F-43F0-B78E-EEAD2EF3E3E1}" destId="{CF3FA0ED-F681-4C0E-B1DA-1D7E283EA3A7}" srcOrd="1" destOrd="0" presId="urn:microsoft.com/office/officeart/2005/8/layout/orgChart1"/>
    <dgm:cxn modelId="{051319CB-4CF1-457E-ABAF-238D63BBFAE2}" type="presParOf" srcId="{CF3FA0ED-F681-4C0E-B1DA-1D7E283EA3A7}" destId="{175E04B3-766C-45CD-9C7F-56D5EA57797D}" srcOrd="0" destOrd="0" presId="urn:microsoft.com/office/officeart/2005/8/layout/orgChart1"/>
    <dgm:cxn modelId="{FDAFDC98-419D-483C-B1BE-36D256EC5D1E}" type="presParOf" srcId="{CF3FA0ED-F681-4C0E-B1DA-1D7E283EA3A7}" destId="{1825C5F6-246F-4C4F-8CDE-2DB3D0220733}" srcOrd="1" destOrd="0" presId="urn:microsoft.com/office/officeart/2005/8/layout/orgChart1"/>
    <dgm:cxn modelId="{1AC83857-5A31-4441-823F-F87941BA3891}" type="presParOf" srcId="{1825C5F6-246F-4C4F-8CDE-2DB3D0220733}" destId="{A8F809B7-E662-4267-BA9B-988569C2605A}" srcOrd="0" destOrd="0" presId="urn:microsoft.com/office/officeart/2005/8/layout/orgChart1"/>
    <dgm:cxn modelId="{CDAB9E10-59AB-4DC4-B4BB-C1C48652BC85}" type="presParOf" srcId="{A8F809B7-E662-4267-BA9B-988569C2605A}" destId="{7CC28F64-CEB8-4325-89D1-11F99C63DB23}" srcOrd="0" destOrd="0" presId="urn:microsoft.com/office/officeart/2005/8/layout/orgChart1"/>
    <dgm:cxn modelId="{62A622D0-0EB3-40C0-BF3F-28AA9F2A6B6A}" type="presParOf" srcId="{A8F809B7-E662-4267-BA9B-988569C2605A}" destId="{9B3F3F50-DACB-4D0C-8D2A-38F4B8D89E1A}" srcOrd="1" destOrd="0" presId="urn:microsoft.com/office/officeart/2005/8/layout/orgChart1"/>
    <dgm:cxn modelId="{3E272FDD-05E2-454C-A603-162F973704E9}" type="presParOf" srcId="{1825C5F6-246F-4C4F-8CDE-2DB3D0220733}" destId="{494749FE-6E3C-4A73-A287-497DFC0F012A}" srcOrd="1" destOrd="0" presId="urn:microsoft.com/office/officeart/2005/8/layout/orgChart1"/>
    <dgm:cxn modelId="{7A38333E-587E-49AF-BA93-0CD040E5759D}" type="presParOf" srcId="{1825C5F6-246F-4C4F-8CDE-2DB3D0220733}" destId="{BEB0EAAD-329E-4D84-811B-354FA1021E60}" srcOrd="2" destOrd="0" presId="urn:microsoft.com/office/officeart/2005/8/layout/orgChart1"/>
    <dgm:cxn modelId="{1CAD656B-CEFF-40C6-B83C-117C1A61BE32}" type="presParOf" srcId="{CF3FA0ED-F681-4C0E-B1DA-1D7E283EA3A7}" destId="{14D62C37-6EFB-49C0-859B-4D13EDE0CB41}" srcOrd="2" destOrd="0" presId="urn:microsoft.com/office/officeart/2005/8/layout/orgChart1"/>
    <dgm:cxn modelId="{A36DADDC-D015-4423-A94D-6688C46DCAE4}" type="presParOf" srcId="{CF3FA0ED-F681-4C0E-B1DA-1D7E283EA3A7}" destId="{5D71481B-0D02-4D2B-BE2A-19B0A5499182}" srcOrd="3" destOrd="0" presId="urn:microsoft.com/office/officeart/2005/8/layout/orgChart1"/>
    <dgm:cxn modelId="{E812B8A3-D12E-42F1-9C3A-B03DE1A5712A}" type="presParOf" srcId="{5D71481B-0D02-4D2B-BE2A-19B0A5499182}" destId="{64094673-2610-4597-831A-41143C01C4E3}" srcOrd="0" destOrd="0" presId="urn:microsoft.com/office/officeart/2005/8/layout/orgChart1"/>
    <dgm:cxn modelId="{09B01948-50DE-420E-95B6-AB96D3CB1C19}" type="presParOf" srcId="{64094673-2610-4597-831A-41143C01C4E3}" destId="{53CA7A1C-20DF-4EB9-B61E-0115D5F75C83}" srcOrd="0" destOrd="0" presId="urn:microsoft.com/office/officeart/2005/8/layout/orgChart1"/>
    <dgm:cxn modelId="{BCDD67E9-97B1-4971-B87E-208BD0773FE9}" type="presParOf" srcId="{64094673-2610-4597-831A-41143C01C4E3}" destId="{AB1B80EB-914B-43A8-9458-114BA68A395C}" srcOrd="1" destOrd="0" presId="urn:microsoft.com/office/officeart/2005/8/layout/orgChart1"/>
    <dgm:cxn modelId="{9B2FEF93-30B9-488F-B289-11969D4BFB25}" type="presParOf" srcId="{5D71481B-0D02-4D2B-BE2A-19B0A5499182}" destId="{A95F8407-7FBD-4A0F-A195-13A6969DC640}" srcOrd="1" destOrd="0" presId="urn:microsoft.com/office/officeart/2005/8/layout/orgChart1"/>
    <dgm:cxn modelId="{7F54DA3B-4D45-4C5B-A1DE-5180136752E2}" type="presParOf" srcId="{5D71481B-0D02-4D2B-BE2A-19B0A5499182}" destId="{2C20100E-9AB5-475F-81A9-DAA59E335E9D}" srcOrd="2" destOrd="0" presId="urn:microsoft.com/office/officeart/2005/8/layout/orgChart1"/>
    <dgm:cxn modelId="{12BC96CF-8EDB-4385-8C20-2197AC0B637D}" type="presParOf" srcId="{1982248B-7D3F-43F0-B78E-EEAD2EF3E3E1}" destId="{BD5A5F56-7D4F-4522-A813-4BE834305952}" srcOrd="2" destOrd="0" presId="urn:microsoft.com/office/officeart/2005/8/layout/orgChart1"/>
    <dgm:cxn modelId="{CA4B1BE6-3782-46CE-A675-CE349A00889B}" type="presParOf" srcId="{CC1BEAC4-7508-4763-8B09-31F7F4783485}" destId="{0A25C235-457A-4603-8857-625DAEC04D92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6E8D12B-F480-43C9-BD72-0F083ED4B084}">
      <dsp:nvSpPr>
        <dsp:cNvPr id="0" name=""/>
        <dsp:cNvSpPr/>
      </dsp:nvSpPr>
      <dsp:spPr>
        <a:xfrm>
          <a:off x="2309347" y="755"/>
          <a:ext cx="1020105" cy="1020105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kern="1200" dirty="0" smtClean="0"/>
            <a:t>关联</a:t>
          </a:r>
          <a:endParaRPr lang="zh-CN" altLang="en-US" sz="2500" kern="1200" dirty="0"/>
        </a:p>
      </dsp:txBody>
      <dsp:txXfrm>
        <a:off x="2309347" y="755"/>
        <a:ext cx="1020105" cy="1020105"/>
      </dsp:txXfrm>
    </dsp:sp>
    <dsp:sp modelId="{C554447E-758B-47BE-BC9A-5C27EC306A81}">
      <dsp:nvSpPr>
        <dsp:cNvPr id="0" name=""/>
        <dsp:cNvSpPr/>
      </dsp:nvSpPr>
      <dsp:spPr>
        <a:xfrm rot="2160000">
          <a:off x="3297166" y="784225"/>
          <a:ext cx="270986" cy="34428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500" kern="1200"/>
        </a:p>
      </dsp:txBody>
      <dsp:txXfrm rot="2160000">
        <a:off x="3297166" y="784225"/>
        <a:ext cx="270986" cy="344285"/>
      </dsp:txXfrm>
    </dsp:sp>
    <dsp:sp modelId="{B3E6F671-0B67-44E1-9BBD-E6429C0B1009}">
      <dsp:nvSpPr>
        <dsp:cNvPr id="0" name=""/>
        <dsp:cNvSpPr/>
      </dsp:nvSpPr>
      <dsp:spPr>
        <a:xfrm>
          <a:off x="3548276" y="900890"/>
          <a:ext cx="1020105" cy="1020105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kern="1200" dirty="0" smtClean="0"/>
            <a:t>感受</a:t>
          </a:r>
          <a:endParaRPr lang="zh-CN" altLang="en-US" sz="2500" kern="1200" dirty="0"/>
        </a:p>
      </dsp:txBody>
      <dsp:txXfrm>
        <a:off x="3548276" y="900890"/>
        <a:ext cx="1020105" cy="1020105"/>
      </dsp:txXfrm>
    </dsp:sp>
    <dsp:sp modelId="{01545529-897A-4AFA-978D-3B1456C8F26F}">
      <dsp:nvSpPr>
        <dsp:cNvPr id="0" name=""/>
        <dsp:cNvSpPr/>
      </dsp:nvSpPr>
      <dsp:spPr>
        <a:xfrm rot="6480000">
          <a:off x="3688591" y="1959730"/>
          <a:ext cx="270986" cy="344285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500" kern="1200"/>
        </a:p>
      </dsp:txBody>
      <dsp:txXfrm rot="6480000">
        <a:off x="3688591" y="1959730"/>
        <a:ext cx="270986" cy="344285"/>
      </dsp:txXfrm>
    </dsp:sp>
    <dsp:sp modelId="{52C2A207-CAF8-42D1-82BF-8DFB778B6E5D}">
      <dsp:nvSpPr>
        <dsp:cNvPr id="0" name=""/>
        <dsp:cNvSpPr/>
      </dsp:nvSpPr>
      <dsp:spPr>
        <a:xfrm>
          <a:off x="3075047" y="2357339"/>
          <a:ext cx="1020105" cy="1020105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kern="1200" dirty="0" smtClean="0"/>
            <a:t>反应</a:t>
          </a:r>
          <a:endParaRPr lang="zh-CN" altLang="en-US" sz="2500" kern="1200" dirty="0"/>
        </a:p>
      </dsp:txBody>
      <dsp:txXfrm>
        <a:off x="3075047" y="2357339"/>
        <a:ext cx="1020105" cy="1020105"/>
      </dsp:txXfrm>
    </dsp:sp>
    <dsp:sp modelId="{21AFC903-0774-49C3-A4DC-4FACF61D3D57}">
      <dsp:nvSpPr>
        <dsp:cNvPr id="0" name=""/>
        <dsp:cNvSpPr/>
      </dsp:nvSpPr>
      <dsp:spPr>
        <a:xfrm rot="10800000">
          <a:off x="2691576" y="2695248"/>
          <a:ext cx="270986" cy="344285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500" kern="1200"/>
        </a:p>
      </dsp:txBody>
      <dsp:txXfrm rot="10800000">
        <a:off x="2691576" y="2695248"/>
        <a:ext cx="270986" cy="344285"/>
      </dsp:txXfrm>
    </dsp:sp>
    <dsp:sp modelId="{26C514AB-816A-4EE7-9A39-53F5EBD6406C}">
      <dsp:nvSpPr>
        <dsp:cNvPr id="0" name=""/>
        <dsp:cNvSpPr/>
      </dsp:nvSpPr>
      <dsp:spPr>
        <a:xfrm>
          <a:off x="1543647" y="2357339"/>
          <a:ext cx="1020105" cy="1020105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kern="1200" dirty="0" smtClean="0"/>
            <a:t>回报</a:t>
          </a:r>
          <a:endParaRPr lang="zh-CN" altLang="en-US" sz="2500" kern="1200" dirty="0"/>
        </a:p>
      </dsp:txBody>
      <dsp:txXfrm>
        <a:off x="1543647" y="2357339"/>
        <a:ext cx="1020105" cy="1020105"/>
      </dsp:txXfrm>
    </dsp:sp>
    <dsp:sp modelId="{A8E90BED-F6DA-48CE-A4A5-2B38633F2C4B}">
      <dsp:nvSpPr>
        <dsp:cNvPr id="0" name=""/>
        <dsp:cNvSpPr/>
      </dsp:nvSpPr>
      <dsp:spPr>
        <a:xfrm rot="15120000">
          <a:off x="1683961" y="1974318"/>
          <a:ext cx="270986" cy="344285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500" kern="1200"/>
        </a:p>
      </dsp:txBody>
      <dsp:txXfrm rot="15120000">
        <a:off x="1683961" y="1974318"/>
        <a:ext cx="270986" cy="344285"/>
      </dsp:txXfrm>
    </dsp:sp>
    <dsp:sp modelId="{E3E7841A-A2C3-428D-95C0-B5FB9226CB67}">
      <dsp:nvSpPr>
        <dsp:cNvPr id="0" name=""/>
        <dsp:cNvSpPr/>
      </dsp:nvSpPr>
      <dsp:spPr>
        <a:xfrm>
          <a:off x="1070418" y="900890"/>
          <a:ext cx="1020105" cy="1020105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kern="1200" dirty="0" smtClean="0"/>
            <a:t>关系</a:t>
          </a:r>
          <a:endParaRPr lang="zh-CN" altLang="en-US" sz="2500" kern="1200" dirty="0"/>
        </a:p>
      </dsp:txBody>
      <dsp:txXfrm>
        <a:off x="1070418" y="900890"/>
        <a:ext cx="1020105" cy="1020105"/>
      </dsp:txXfrm>
    </dsp:sp>
    <dsp:sp modelId="{B4ECA7C9-C991-474D-A7F1-A2E6FEFE8653}">
      <dsp:nvSpPr>
        <dsp:cNvPr id="0" name=""/>
        <dsp:cNvSpPr/>
      </dsp:nvSpPr>
      <dsp:spPr>
        <a:xfrm rot="19440000">
          <a:off x="2058237" y="793240"/>
          <a:ext cx="270986" cy="344285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500" kern="1200"/>
        </a:p>
      </dsp:txBody>
      <dsp:txXfrm rot="19440000">
        <a:off x="2058237" y="793240"/>
        <a:ext cx="270986" cy="344285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19C90DA-8E0A-40DE-8D68-EA50FC5565ED}">
      <dsp:nvSpPr>
        <dsp:cNvPr id="0" name=""/>
        <dsp:cNvSpPr/>
      </dsp:nvSpPr>
      <dsp:spPr>
        <a:xfrm>
          <a:off x="165100" y="0"/>
          <a:ext cx="2870200" cy="2870200"/>
        </a:xfrm>
        <a:prstGeom prst="diamond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5B48CBA-172A-4A0B-8C9E-0DD3D41BDB1B}">
      <dsp:nvSpPr>
        <dsp:cNvPr id="0" name=""/>
        <dsp:cNvSpPr/>
      </dsp:nvSpPr>
      <dsp:spPr>
        <a:xfrm>
          <a:off x="437769" y="272669"/>
          <a:ext cx="1119378" cy="1119378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kern="1200" dirty="0" smtClean="0"/>
            <a:t>产品</a:t>
          </a:r>
          <a:endParaRPr lang="zh-CN" altLang="en-US" sz="3000" kern="1200" dirty="0"/>
        </a:p>
      </dsp:txBody>
      <dsp:txXfrm>
        <a:off x="437769" y="272669"/>
        <a:ext cx="1119378" cy="1119378"/>
      </dsp:txXfrm>
    </dsp:sp>
    <dsp:sp modelId="{958A7E4E-EE8B-426B-A19B-9FC207C87D68}">
      <dsp:nvSpPr>
        <dsp:cNvPr id="0" name=""/>
        <dsp:cNvSpPr/>
      </dsp:nvSpPr>
      <dsp:spPr>
        <a:xfrm>
          <a:off x="1643253" y="272669"/>
          <a:ext cx="1119378" cy="1119378"/>
        </a:xfrm>
        <a:prstGeom prst="roundRect">
          <a:avLst/>
        </a:prstGeom>
        <a:solidFill>
          <a:schemeClr val="accent2">
            <a:hueOff val="-5775273"/>
            <a:satOff val="5219"/>
            <a:lumOff val="58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kern="1200" dirty="0" smtClean="0"/>
            <a:t>价格</a:t>
          </a:r>
          <a:endParaRPr lang="zh-CN" altLang="en-US" sz="3000" kern="1200" dirty="0"/>
        </a:p>
      </dsp:txBody>
      <dsp:txXfrm>
        <a:off x="1643253" y="272669"/>
        <a:ext cx="1119378" cy="1119378"/>
      </dsp:txXfrm>
    </dsp:sp>
    <dsp:sp modelId="{0E7B911F-78B5-4275-9380-5F37AEE89997}">
      <dsp:nvSpPr>
        <dsp:cNvPr id="0" name=""/>
        <dsp:cNvSpPr/>
      </dsp:nvSpPr>
      <dsp:spPr>
        <a:xfrm>
          <a:off x="437769" y="1478153"/>
          <a:ext cx="1119378" cy="1119378"/>
        </a:xfrm>
        <a:prstGeom prst="roundRect">
          <a:avLst/>
        </a:prstGeom>
        <a:solidFill>
          <a:schemeClr val="accent2">
            <a:hueOff val="-11550546"/>
            <a:satOff val="10438"/>
            <a:lumOff val="117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kern="1200" dirty="0" smtClean="0"/>
            <a:t>渠道</a:t>
          </a:r>
          <a:endParaRPr lang="zh-CN" altLang="en-US" sz="3000" kern="1200" dirty="0"/>
        </a:p>
      </dsp:txBody>
      <dsp:txXfrm>
        <a:off x="437769" y="1478153"/>
        <a:ext cx="1119378" cy="1119378"/>
      </dsp:txXfrm>
    </dsp:sp>
    <dsp:sp modelId="{CC748929-938D-4715-A182-BABD41B8C878}">
      <dsp:nvSpPr>
        <dsp:cNvPr id="0" name=""/>
        <dsp:cNvSpPr/>
      </dsp:nvSpPr>
      <dsp:spPr>
        <a:xfrm>
          <a:off x="1643253" y="1478153"/>
          <a:ext cx="1119378" cy="1119378"/>
        </a:xfrm>
        <a:prstGeom prst="roundRect">
          <a:avLst/>
        </a:prstGeom>
        <a:solidFill>
          <a:schemeClr val="accent2">
            <a:hueOff val="-17325818"/>
            <a:satOff val="15657"/>
            <a:lumOff val="176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kern="1200" dirty="0" smtClean="0"/>
            <a:t>促销</a:t>
          </a:r>
          <a:endParaRPr lang="zh-CN" altLang="en-US" sz="3000" kern="1200" dirty="0"/>
        </a:p>
      </dsp:txBody>
      <dsp:txXfrm>
        <a:off x="1643253" y="1478153"/>
        <a:ext cx="1119378" cy="1119378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28C22E1-0E12-40CB-9F41-86C30AD5CE31}">
      <dsp:nvSpPr>
        <dsp:cNvPr id="0" name=""/>
        <dsp:cNvSpPr/>
      </dsp:nvSpPr>
      <dsp:spPr>
        <a:xfrm>
          <a:off x="2380505" y="2370"/>
          <a:ext cx="1334988" cy="86774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/>
            <a:t>搜索推广</a:t>
          </a:r>
          <a:endParaRPr lang="zh-CN" altLang="en-US" sz="2000" kern="1200" dirty="0"/>
        </a:p>
      </dsp:txBody>
      <dsp:txXfrm>
        <a:off x="2380505" y="2370"/>
        <a:ext cx="1334988" cy="867742"/>
      </dsp:txXfrm>
    </dsp:sp>
    <dsp:sp modelId="{826C54FE-1114-4DD9-BFB0-324380EC2B38}">
      <dsp:nvSpPr>
        <dsp:cNvPr id="0" name=""/>
        <dsp:cNvSpPr/>
      </dsp:nvSpPr>
      <dsp:spPr>
        <a:xfrm>
          <a:off x="1315405" y="436241"/>
          <a:ext cx="3465188" cy="3465188"/>
        </a:xfrm>
        <a:custGeom>
          <a:avLst/>
          <a:gdLst/>
          <a:ahLst/>
          <a:cxnLst/>
          <a:rect l="0" t="0" r="0" b="0"/>
          <a:pathLst>
            <a:path>
              <a:moveTo>
                <a:pt x="2409246" y="137594"/>
              </a:moveTo>
              <a:arcTo wR="1732594" hR="1732594" stAng="17579295" swAng="1959991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E93B5B-91DD-487B-ADE0-21718FB0F6FE}">
      <dsp:nvSpPr>
        <dsp:cNvPr id="0" name=""/>
        <dsp:cNvSpPr/>
      </dsp:nvSpPr>
      <dsp:spPr>
        <a:xfrm>
          <a:off x="4028301" y="1199563"/>
          <a:ext cx="1334988" cy="867742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/>
            <a:t>社区</a:t>
          </a:r>
          <a:r>
            <a:rPr lang="en-US" altLang="zh-CN" sz="2000" kern="1200" dirty="0" smtClean="0"/>
            <a:t>CPS</a:t>
          </a:r>
          <a:r>
            <a:rPr lang="zh-CN" altLang="en-US" sz="2000" kern="1200" dirty="0" smtClean="0"/>
            <a:t>推广</a:t>
          </a:r>
          <a:endParaRPr lang="zh-CN" altLang="en-US" sz="2000" kern="1200" dirty="0"/>
        </a:p>
      </dsp:txBody>
      <dsp:txXfrm>
        <a:off x="4028301" y="1199563"/>
        <a:ext cx="1334988" cy="867742"/>
      </dsp:txXfrm>
    </dsp:sp>
    <dsp:sp modelId="{8491B624-B664-4A8D-8046-927740FAB706}">
      <dsp:nvSpPr>
        <dsp:cNvPr id="0" name=""/>
        <dsp:cNvSpPr/>
      </dsp:nvSpPr>
      <dsp:spPr>
        <a:xfrm>
          <a:off x="1315405" y="436241"/>
          <a:ext cx="3465188" cy="3465188"/>
        </a:xfrm>
        <a:custGeom>
          <a:avLst/>
          <a:gdLst/>
          <a:ahLst/>
          <a:cxnLst/>
          <a:rect l="0" t="0" r="0" b="0"/>
          <a:pathLst>
            <a:path>
              <a:moveTo>
                <a:pt x="3462825" y="1642133"/>
              </a:moveTo>
              <a:arcTo wR="1732594" hR="1732594" stAng="21420430" swAng="2195114"/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38CC6F-E354-4DCD-BB55-DFAF119791C9}">
      <dsp:nvSpPr>
        <dsp:cNvPr id="0" name=""/>
        <dsp:cNvSpPr/>
      </dsp:nvSpPr>
      <dsp:spPr>
        <a:xfrm>
          <a:off x="3398899" y="3136663"/>
          <a:ext cx="1334988" cy="867742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/>
            <a:t>社区互动推广</a:t>
          </a:r>
          <a:endParaRPr lang="zh-CN" altLang="en-US" sz="2000" kern="1200" dirty="0"/>
        </a:p>
      </dsp:txBody>
      <dsp:txXfrm>
        <a:off x="3398899" y="3136663"/>
        <a:ext cx="1334988" cy="867742"/>
      </dsp:txXfrm>
    </dsp:sp>
    <dsp:sp modelId="{333CCF4D-A7E7-4DEF-A2D3-69F10DAF21F9}">
      <dsp:nvSpPr>
        <dsp:cNvPr id="0" name=""/>
        <dsp:cNvSpPr/>
      </dsp:nvSpPr>
      <dsp:spPr>
        <a:xfrm>
          <a:off x="1315405" y="436241"/>
          <a:ext cx="3465188" cy="3465188"/>
        </a:xfrm>
        <a:custGeom>
          <a:avLst/>
          <a:gdLst/>
          <a:ahLst/>
          <a:cxnLst/>
          <a:rect l="0" t="0" r="0" b="0"/>
          <a:pathLst>
            <a:path>
              <a:moveTo>
                <a:pt x="2076618" y="3430690"/>
              </a:moveTo>
              <a:arcTo wR="1732594" hR="1732594" stAng="4712834" swAng="1374332"/>
            </a:path>
          </a:pathLst>
        </a:custGeom>
        <a:noFill/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15C653-CA02-48F2-BC8E-B1034E4E7A77}">
      <dsp:nvSpPr>
        <dsp:cNvPr id="0" name=""/>
        <dsp:cNvSpPr/>
      </dsp:nvSpPr>
      <dsp:spPr>
        <a:xfrm>
          <a:off x="1362112" y="3136663"/>
          <a:ext cx="1334988" cy="867742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/>
            <a:t>硬广</a:t>
          </a:r>
          <a:endParaRPr lang="zh-CN" altLang="en-US" sz="2000" kern="1200" dirty="0"/>
        </a:p>
      </dsp:txBody>
      <dsp:txXfrm>
        <a:off x="1362112" y="3136663"/>
        <a:ext cx="1334988" cy="867742"/>
      </dsp:txXfrm>
    </dsp:sp>
    <dsp:sp modelId="{91F79F0C-2E62-4E20-9282-5D8C00F399B3}">
      <dsp:nvSpPr>
        <dsp:cNvPr id="0" name=""/>
        <dsp:cNvSpPr/>
      </dsp:nvSpPr>
      <dsp:spPr>
        <a:xfrm>
          <a:off x="1315405" y="436241"/>
          <a:ext cx="3465188" cy="3465188"/>
        </a:xfrm>
        <a:custGeom>
          <a:avLst/>
          <a:gdLst/>
          <a:ahLst/>
          <a:cxnLst/>
          <a:rect l="0" t="0" r="0" b="0"/>
          <a:pathLst>
            <a:path>
              <a:moveTo>
                <a:pt x="289352" y="2691206"/>
              </a:moveTo>
              <a:arcTo wR="1732594" hR="1732594" stAng="8784456" swAng="2195114"/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D67744-B467-47FB-BBA3-FA6607997656}">
      <dsp:nvSpPr>
        <dsp:cNvPr id="0" name=""/>
        <dsp:cNvSpPr/>
      </dsp:nvSpPr>
      <dsp:spPr>
        <a:xfrm>
          <a:off x="732710" y="1199563"/>
          <a:ext cx="1334988" cy="867742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/>
            <a:t>各类活动和团购</a:t>
          </a:r>
          <a:endParaRPr lang="zh-CN" altLang="en-US" sz="2000" kern="1200" dirty="0"/>
        </a:p>
      </dsp:txBody>
      <dsp:txXfrm>
        <a:off x="732710" y="1199563"/>
        <a:ext cx="1334988" cy="867742"/>
      </dsp:txXfrm>
    </dsp:sp>
    <dsp:sp modelId="{14D43C2D-AF12-43E8-9C92-644F468D9A7C}">
      <dsp:nvSpPr>
        <dsp:cNvPr id="0" name=""/>
        <dsp:cNvSpPr/>
      </dsp:nvSpPr>
      <dsp:spPr>
        <a:xfrm>
          <a:off x="1315405" y="436241"/>
          <a:ext cx="3465188" cy="3465188"/>
        </a:xfrm>
        <a:custGeom>
          <a:avLst/>
          <a:gdLst/>
          <a:ahLst/>
          <a:cxnLst/>
          <a:rect l="0" t="0" r="0" b="0"/>
          <a:pathLst>
            <a:path>
              <a:moveTo>
                <a:pt x="302072" y="755102"/>
              </a:moveTo>
              <a:arcTo wR="1732594" hR="1732594" stAng="12860714" swAng="1959991"/>
            </a:path>
          </a:pathLst>
        </a:custGeom>
        <a:noFill/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4D62C37-6EFB-49C0-859B-4D13EDE0CB41}">
      <dsp:nvSpPr>
        <dsp:cNvPr id="0" name=""/>
        <dsp:cNvSpPr/>
      </dsp:nvSpPr>
      <dsp:spPr>
        <a:xfrm>
          <a:off x="6083137" y="2627378"/>
          <a:ext cx="1043346" cy="3621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076"/>
              </a:lnTo>
              <a:lnTo>
                <a:pt x="1043346" y="181076"/>
              </a:lnTo>
              <a:lnTo>
                <a:pt x="1043346" y="36215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5E04B3-766C-45CD-9C7F-56D5EA57797D}">
      <dsp:nvSpPr>
        <dsp:cNvPr id="0" name=""/>
        <dsp:cNvSpPr/>
      </dsp:nvSpPr>
      <dsp:spPr>
        <a:xfrm>
          <a:off x="5039790" y="2627378"/>
          <a:ext cx="1043346" cy="362153"/>
        </a:xfrm>
        <a:custGeom>
          <a:avLst/>
          <a:gdLst/>
          <a:ahLst/>
          <a:cxnLst/>
          <a:rect l="0" t="0" r="0" b="0"/>
          <a:pathLst>
            <a:path>
              <a:moveTo>
                <a:pt x="1043346" y="0"/>
              </a:moveTo>
              <a:lnTo>
                <a:pt x="1043346" y="181076"/>
              </a:lnTo>
              <a:lnTo>
                <a:pt x="0" y="181076"/>
              </a:lnTo>
              <a:lnTo>
                <a:pt x="0" y="36215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96B224-7E06-4566-9F14-762CA64DFADD}">
      <dsp:nvSpPr>
        <dsp:cNvPr id="0" name=""/>
        <dsp:cNvSpPr/>
      </dsp:nvSpPr>
      <dsp:spPr>
        <a:xfrm>
          <a:off x="3996443" y="1402955"/>
          <a:ext cx="2086693" cy="3621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076"/>
              </a:lnTo>
              <a:lnTo>
                <a:pt x="2086693" y="181076"/>
              </a:lnTo>
              <a:lnTo>
                <a:pt x="2086693" y="36215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C615B1-CBDC-466F-B1C7-D0D716CAD5DE}">
      <dsp:nvSpPr>
        <dsp:cNvPr id="0" name=""/>
        <dsp:cNvSpPr/>
      </dsp:nvSpPr>
      <dsp:spPr>
        <a:xfrm>
          <a:off x="3950723" y="1402955"/>
          <a:ext cx="91440" cy="36215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215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DF68A7-FDCD-4782-A567-4774F372015D}">
      <dsp:nvSpPr>
        <dsp:cNvPr id="0" name=""/>
        <dsp:cNvSpPr/>
      </dsp:nvSpPr>
      <dsp:spPr>
        <a:xfrm>
          <a:off x="1909750" y="2627378"/>
          <a:ext cx="1043346" cy="3621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076"/>
              </a:lnTo>
              <a:lnTo>
                <a:pt x="1043346" y="181076"/>
              </a:lnTo>
              <a:lnTo>
                <a:pt x="1043346" y="36215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51B942-750A-453C-813D-0B31A66E0DE4}">
      <dsp:nvSpPr>
        <dsp:cNvPr id="0" name=""/>
        <dsp:cNvSpPr/>
      </dsp:nvSpPr>
      <dsp:spPr>
        <a:xfrm>
          <a:off x="866404" y="2627378"/>
          <a:ext cx="1043346" cy="362153"/>
        </a:xfrm>
        <a:custGeom>
          <a:avLst/>
          <a:gdLst/>
          <a:ahLst/>
          <a:cxnLst/>
          <a:rect l="0" t="0" r="0" b="0"/>
          <a:pathLst>
            <a:path>
              <a:moveTo>
                <a:pt x="1043346" y="0"/>
              </a:moveTo>
              <a:lnTo>
                <a:pt x="1043346" y="181076"/>
              </a:lnTo>
              <a:lnTo>
                <a:pt x="0" y="181076"/>
              </a:lnTo>
              <a:lnTo>
                <a:pt x="0" y="36215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AB5AAF-5018-4BAB-8593-119224EC2DC5}">
      <dsp:nvSpPr>
        <dsp:cNvPr id="0" name=""/>
        <dsp:cNvSpPr/>
      </dsp:nvSpPr>
      <dsp:spPr>
        <a:xfrm>
          <a:off x="1909750" y="1402955"/>
          <a:ext cx="2086693" cy="362153"/>
        </a:xfrm>
        <a:custGeom>
          <a:avLst/>
          <a:gdLst/>
          <a:ahLst/>
          <a:cxnLst/>
          <a:rect l="0" t="0" r="0" b="0"/>
          <a:pathLst>
            <a:path>
              <a:moveTo>
                <a:pt x="2086693" y="0"/>
              </a:moveTo>
              <a:lnTo>
                <a:pt x="2086693" y="181076"/>
              </a:lnTo>
              <a:lnTo>
                <a:pt x="0" y="181076"/>
              </a:lnTo>
              <a:lnTo>
                <a:pt x="0" y="36215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A1E928-31D3-4070-8256-2CEF144C29A4}">
      <dsp:nvSpPr>
        <dsp:cNvPr id="0" name=""/>
        <dsp:cNvSpPr/>
      </dsp:nvSpPr>
      <dsp:spPr>
        <a:xfrm>
          <a:off x="3134174" y="540685"/>
          <a:ext cx="1724539" cy="86226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 smtClean="0">
              <a:solidFill>
                <a:schemeClr val="tx1"/>
              </a:solidFill>
              <a:latin typeface="+mn-ea"/>
              <a:ea typeface="+mn-ea"/>
            </a:rPr>
            <a:t>销售额</a:t>
          </a:r>
          <a:endParaRPr lang="en-US" altLang="zh-CN" sz="1600" b="1" kern="1200" dirty="0" smtClean="0">
            <a:solidFill>
              <a:schemeClr val="tx1"/>
            </a:solidFill>
            <a:latin typeface="+mn-ea"/>
            <a:ea typeface="+mn-ea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 smtClean="0">
              <a:solidFill>
                <a:schemeClr val="tx1"/>
              </a:solidFill>
              <a:latin typeface="+mn-ea"/>
              <a:ea typeface="+mn-ea"/>
            </a:rPr>
            <a:t>较上周环比</a:t>
          </a:r>
          <a:r>
            <a:rPr lang="en-US" altLang="zh-CN" sz="1600" b="1" kern="1200" dirty="0" smtClean="0">
              <a:solidFill>
                <a:schemeClr val="tx1"/>
              </a:solidFill>
              <a:latin typeface="+mn-ea"/>
              <a:ea typeface="+mn-ea"/>
            </a:rPr>
            <a:t>27.37%</a:t>
          </a:r>
        </a:p>
      </dsp:txBody>
      <dsp:txXfrm>
        <a:off x="3134174" y="540685"/>
        <a:ext cx="1724539" cy="862269"/>
      </dsp:txXfrm>
    </dsp:sp>
    <dsp:sp modelId="{A58C4F3F-D25D-4EDB-ACF9-B70B2E166028}">
      <dsp:nvSpPr>
        <dsp:cNvPr id="0" name=""/>
        <dsp:cNvSpPr/>
      </dsp:nvSpPr>
      <dsp:spPr>
        <a:xfrm>
          <a:off x="1047481" y="1765109"/>
          <a:ext cx="1724539" cy="86226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 smtClean="0">
              <a:solidFill>
                <a:schemeClr val="tx1"/>
              </a:solidFill>
              <a:latin typeface="+mn-ea"/>
              <a:ea typeface="+mn-ea"/>
            </a:rPr>
            <a:t>订单数</a:t>
          </a:r>
          <a:endParaRPr lang="en-US" altLang="zh-CN" sz="1400" b="1" kern="1200" dirty="0" smtClean="0">
            <a:solidFill>
              <a:schemeClr val="tx1"/>
            </a:solidFill>
            <a:latin typeface="+mn-ea"/>
            <a:ea typeface="+mn-ea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 smtClean="0">
              <a:solidFill>
                <a:schemeClr val="tx1"/>
              </a:solidFill>
              <a:latin typeface="+mn-ea"/>
              <a:ea typeface="+mn-ea"/>
            </a:rPr>
            <a:t>较上周环比</a:t>
          </a:r>
          <a:r>
            <a:rPr lang="en-US" altLang="zh-CN" sz="1400" b="1" kern="1200" dirty="0" smtClean="0">
              <a:solidFill>
                <a:schemeClr val="tx1"/>
              </a:solidFill>
              <a:latin typeface="+mn-ea"/>
              <a:ea typeface="+mn-ea"/>
            </a:rPr>
            <a:t>38.39%</a:t>
          </a:r>
          <a:endParaRPr lang="zh-CN" altLang="en-US" sz="1400" b="1" kern="1200" dirty="0">
            <a:solidFill>
              <a:schemeClr val="tx1"/>
            </a:solidFill>
            <a:latin typeface="+mn-ea"/>
            <a:ea typeface="+mn-ea"/>
          </a:endParaRPr>
        </a:p>
      </dsp:txBody>
      <dsp:txXfrm>
        <a:off x="1047481" y="1765109"/>
        <a:ext cx="1724539" cy="862269"/>
      </dsp:txXfrm>
    </dsp:sp>
    <dsp:sp modelId="{F9F53807-108A-44A6-9B4A-1214DE9073EF}">
      <dsp:nvSpPr>
        <dsp:cNvPr id="0" name=""/>
        <dsp:cNvSpPr/>
      </dsp:nvSpPr>
      <dsp:spPr>
        <a:xfrm>
          <a:off x="4134" y="2989532"/>
          <a:ext cx="1724539" cy="86226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 smtClean="0">
              <a:solidFill>
                <a:schemeClr val="tx1"/>
              </a:solidFill>
            </a:rPr>
            <a:t>首次购买订单数</a:t>
          </a:r>
          <a:endParaRPr lang="en-US" altLang="zh-CN" sz="1400" b="1" kern="1200" dirty="0" smtClean="0">
            <a:solidFill>
              <a:schemeClr val="tx1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 smtClean="0">
              <a:solidFill>
                <a:schemeClr val="tx1"/>
              </a:solidFill>
            </a:rPr>
            <a:t>较上周环比</a:t>
          </a:r>
          <a:r>
            <a:rPr lang="en-US" altLang="zh-CN" sz="1400" b="1" kern="1200" dirty="0" smtClean="0">
              <a:solidFill>
                <a:schemeClr val="tx1"/>
              </a:solidFill>
            </a:rPr>
            <a:t>58.81%</a:t>
          </a:r>
          <a:endParaRPr lang="zh-CN" altLang="en-US" sz="1400" b="1" kern="1200" dirty="0">
            <a:solidFill>
              <a:schemeClr val="tx1"/>
            </a:solidFill>
          </a:endParaRPr>
        </a:p>
      </dsp:txBody>
      <dsp:txXfrm>
        <a:off x="4134" y="2989532"/>
        <a:ext cx="1724539" cy="862269"/>
      </dsp:txXfrm>
    </dsp:sp>
    <dsp:sp modelId="{E7FA58A6-57CC-430E-99D1-6698CF968A30}">
      <dsp:nvSpPr>
        <dsp:cNvPr id="0" name=""/>
        <dsp:cNvSpPr/>
      </dsp:nvSpPr>
      <dsp:spPr>
        <a:xfrm>
          <a:off x="2090827" y="2989532"/>
          <a:ext cx="1724539" cy="86226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 smtClean="0">
              <a:solidFill>
                <a:schemeClr val="tx1"/>
              </a:solidFill>
            </a:rPr>
            <a:t>回头客购买订单数</a:t>
          </a:r>
          <a:endParaRPr lang="en-US" altLang="zh-CN" sz="1400" b="1" kern="1200" dirty="0" smtClean="0">
            <a:solidFill>
              <a:schemeClr val="tx1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 smtClean="0">
              <a:solidFill>
                <a:schemeClr val="tx1"/>
              </a:solidFill>
            </a:rPr>
            <a:t>较上周环比</a:t>
          </a:r>
          <a:r>
            <a:rPr lang="en-US" altLang="zh-CN" sz="1400" b="1" kern="1200" dirty="0" smtClean="0">
              <a:solidFill>
                <a:schemeClr val="tx1"/>
              </a:solidFill>
            </a:rPr>
            <a:t>14.78%</a:t>
          </a:r>
          <a:endParaRPr lang="zh-CN" altLang="en-US" sz="1400" b="1" kern="1200" dirty="0">
            <a:solidFill>
              <a:schemeClr val="tx1"/>
            </a:solidFill>
          </a:endParaRPr>
        </a:p>
      </dsp:txBody>
      <dsp:txXfrm>
        <a:off x="2090827" y="2989532"/>
        <a:ext cx="1724539" cy="862269"/>
      </dsp:txXfrm>
    </dsp:sp>
    <dsp:sp modelId="{DDB9D77C-2B88-4326-AF69-CE88BD405698}">
      <dsp:nvSpPr>
        <dsp:cNvPr id="0" name=""/>
        <dsp:cNvSpPr/>
      </dsp:nvSpPr>
      <dsp:spPr>
        <a:xfrm>
          <a:off x="3134174" y="1765109"/>
          <a:ext cx="1724539" cy="86226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 smtClean="0">
              <a:solidFill>
                <a:schemeClr val="tx1"/>
              </a:solidFill>
              <a:latin typeface="+mn-ea"/>
              <a:ea typeface="+mn-ea"/>
            </a:rPr>
            <a:t>销售量</a:t>
          </a:r>
          <a:endParaRPr lang="en-US" altLang="zh-CN" sz="1400" b="1" kern="1200" dirty="0" smtClean="0">
            <a:solidFill>
              <a:schemeClr val="tx1"/>
            </a:solidFill>
            <a:latin typeface="+mn-ea"/>
            <a:ea typeface="+mn-ea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 smtClean="0">
              <a:solidFill>
                <a:schemeClr val="tx1"/>
              </a:solidFill>
              <a:latin typeface="+mn-ea"/>
              <a:ea typeface="+mn-ea"/>
            </a:rPr>
            <a:t>较上周环比</a:t>
          </a:r>
          <a:r>
            <a:rPr lang="en-US" altLang="zh-CN" sz="1400" b="1" kern="1200" dirty="0" smtClean="0">
              <a:solidFill>
                <a:schemeClr val="tx1"/>
              </a:solidFill>
              <a:latin typeface="+mn-ea"/>
              <a:ea typeface="+mn-ea"/>
            </a:rPr>
            <a:t>10.87%</a:t>
          </a:r>
        </a:p>
      </dsp:txBody>
      <dsp:txXfrm>
        <a:off x="3134174" y="1765109"/>
        <a:ext cx="1724539" cy="862269"/>
      </dsp:txXfrm>
    </dsp:sp>
    <dsp:sp modelId="{863650FC-895E-4F91-8822-1900DD454235}">
      <dsp:nvSpPr>
        <dsp:cNvPr id="0" name=""/>
        <dsp:cNvSpPr/>
      </dsp:nvSpPr>
      <dsp:spPr>
        <a:xfrm>
          <a:off x="5220867" y="1765109"/>
          <a:ext cx="1724539" cy="86226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 smtClean="0">
              <a:solidFill>
                <a:schemeClr val="tx1"/>
              </a:solidFill>
              <a:latin typeface="+mn-ea"/>
              <a:ea typeface="+mn-ea"/>
            </a:rPr>
            <a:t>客单价</a:t>
          </a:r>
          <a:endParaRPr lang="en-US" altLang="zh-CN" sz="1400" b="1" kern="1200" dirty="0" smtClean="0">
            <a:solidFill>
              <a:schemeClr val="tx1"/>
            </a:solidFill>
            <a:latin typeface="+mn-ea"/>
            <a:ea typeface="+mn-ea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 smtClean="0">
              <a:solidFill>
                <a:schemeClr val="tx1"/>
              </a:solidFill>
              <a:latin typeface="+mn-ea"/>
              <a:ea typeface="+mn-ea"/>
            </a:rPr>
            <a:t>较上周环比</a:t>
          </a:r>
          <a:r>
            <a:rPr lang="en-US" altLang="zh-CN" sz="1400" b="1" kern="1200" dirty="0" smtClean="0">
              <a:solidFill>
                <a:schemeClr val="tx1"/>
              </a:solidFill>
              <a:latin typeface="+mn-ea"/>
              <a:ea typeface="+mn-ea"/>
            </a:rPr>
            <a:t>-8.39%</a:t>
          </a:r>
          <a:endParaRPr lang="zh-CN" altLang="en-US" sz="1400" b="1" kern="1200" dirty="0">
            <a:solidFill>
              <a:schemeClr val="tx1"/>
            </a:solidFill>
            <a:latin typeface="+mn-ea"/>
            <a:ea typeface="+mn-ea"/>
          </a:endParaRPr>
        </a:p>
      </dsp:txBody>
      <dsp:txXfrm>
        <a:off x="5220867" y="1765109"/>
        <a:ext cx="1724539" cy="862269"/>
      </dsp:txXfrm>
    </dsp:sp>
    <dsp:sp modelId="{7CC28F64-CEB8-4325-89D1-11F99C63DB23}">
      <dsp:nvSpPr>
        <dsp:cNvPr id="0" name=""/>
        <dsp:cNvSpPr/>
      </dsp:nvSpPr>
      <dsp:spPr>
        <a:xfrm>
          <a:off x="4177520" y="2989532"/>
          <a:ext cx="1724539" cy="86226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 smtClean="0">
              <a:solidFill>
                <a:schemeClr val="tx1"/>
              </a:solidFill>
            </a:rPr>
            <a:t>关联订单占比</a:t>
          </a:r>
          <a:endParaRPr lang="en-US" altLang="zh-CN" sz="1400" b="1" kern="1200" dirty="0" smtClean="0">
            <a:solidFill>
              <a:schemeClr val="tx1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 smtClean="0">
              <a:solidFill>
                <a:schemeClr val="tx1"/>
              </a:solidFill>
            </a:rPr>
            <a:t>较上周环比</a:t>
          </a:r>
          <a:r>
            <a:rPr lang="en-US" altLang="zh-CN" sz="1400" b="1" kern="1200" dirty="0" smtClean="0">
              <a:solidFill>
                <a:schemeClr val="tx1"/>
              </a:solidFill>
            </a:rPr>
            <a:t>-22.31%</a:t>
          </a:r>
        </a:p>
      </dsp:txBody>
      <dsp:txXfrm>
        <a:off x="4177520" y="2989532"/>
        <a:ext cx="1724539" cy="862269"/>
      </dsp:txXfrm>
    </dsp:sp>
    <dsp:sp modelId="{53CA7A1C-20DF-4EB9-B61E-0115D5F75C83}">
      <dsp:nvSpPr>
        <dsp:cNvPr id="0" name=""/>
        <dsp:cNvSpPr/>
      </dsp:nvSpPr>
      <dsp:spPr>
        <a:xfrm>
          <a:off x="6264213" y="2989532"/>
          <a:ext cx="1724539" cy="86226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 smtClean="0">
              <a:solidFill>
                <a:schemeClr val="tx1"/>
              </a:solidFill>
            </a:rPr>
            <a:t>平均每订单</a:t>
          </a:r>
          <a:endParaRPr lang="en-US" altLang="zh-CN" sz="1400" b="1" kern="1200" dirty="0" smtClean="0">
            <a:solidFill>
              <a:schemeClr val="tx1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 smtClean="0">
              <a:solidFill>
                <a:schemeClr val="tx1"/>
              </a:solidFill>
            </a:rPr>
            <a:t>商品件数</a:t>
          </a:r>
          <a:endParaRPr lang="en-US" altLang="zh-CN" sz="1400" b="1" kern="1200" dirty="0" smtClean="0">
            <a:solidFill>
              <a:schemeClr val="tx1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 smtClean="0">
              <a:solidFill>
                <a:schemeClr val="tx1"/>
              </a:solidFill>
            </a:rPr>
            <a:t>较上周环比</a:t>
          </a:r>
          <a:r>
            <a:rPr lang="en-US" altLang="zh-CN" sz="1400" b="1" kern="1200" dirty="0" smtClean="0">
              <a:solidFill>
                <a:schemeClr val="tx1"/>
              </a:solidFill>
            </a:rPr>
            <a:t>-19.88%</a:t>
          </a:r>
        </a:p>
      </dsp:txBody>
      <dsp:txXfrm>
        <a:off x="6264213" y="2989532"/>
        <a:ext cx="1724539" cy="8622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C8DCCF-7B18-4763-AC55-B0074413FA55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31A4FC-9499-4410-8F14-8617676EF8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21.png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2B15C4-6379-48A2-BC41-A98D554203E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83853B-1C27-4F0D-9810-34FB7A5C400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blipFill dpi="0" rotWithShape="0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ECAEE6-E395-4F78-A459-2CD59C093CD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4D2AE-3147-4744-B522-5F130B31F19A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B5925-EEFB-46D8-BB71-3F07FD066B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4D2AE-3147-4744-B522-5F130B31F19A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B5925-EEFB-46D8-BB71-3F07FD066B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4D2AE-3147-4744-B522-5F130B31F19A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B5925-EEFB-46D8-BB71-3F07FD066B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4D2AE-3147-4744-B522-5F130B31F19A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B5925-EEFB-46D8-BB71-3F07FD066B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4D2AE-3147-4744-B522-5F130B31F19A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B5925-EEFB-46D8-BB71-3F07FD066B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4D2AE-3147-4744-B522-5F130B31F19A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B5925-EEFB-46D8-BB71-3F07FD066B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4D2AE-3147-4744-B522-5F130B31F19A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B5925-EEFB-46D8-BB71-3F07FD066B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4D2AE-3147-4744-B522-5F130B31F19A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B5925-EEFB-46D8-BB71-3F07FD066B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7CF26E-6130-46D1-93A9-9BFB748EE85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4D2AE-3147-4744-B522-5F130B31F19A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B5925-EEFB-46D8-BB71-3F07FD066B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4D2AE-3147-4744-B522-5F130B31F19A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B5925-EEFB-46D8-BB71-3F07FD066B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4D2AE-3147-4744-B522-5F130B31F19A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B5925-EEFB-46D8-BB71-3F07FD066B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7D28A-B99E-4F3D-A9A9-EF7E4C62D6CF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653CC-9A60-47D5-A9AB-FAFBEC2998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7D28A-B99E-4F3D-A9A9-EF7E4C62D6CF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653CC-9A60-47D5-A9AB-FAFBEC2998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7D28A-B99E-4F3D-A9A9-EF7E4C62D6CF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653CC-9A60-47D5-A9AB-FAFBEC2998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7D28A-B99E-4F3D-A9A9-EF7E4C62D6CF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653CC-9A60-47D5-A9AB-FAFBEC2998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7D28A-B99E-4F3D-A9A9-EF7E4C62D6CF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653CC-9A60-47D5-A9AB-FAFBEC2998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7D28A-B99E-4F3D-A9A9-EF7E4C62D6CF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653CC-9A60-47D5-A9AB-FAFBEC2998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7D28A-B99E-4F3D-A9A9-EF7E4C62D6CF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653CC-9A60-47D5-A9AB-FAFBEC2998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3C1891-FEC0-4A3C-AFF0-C700C4CF271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7D28A-B99E-4F3D-A9A9-EF7E4C62D6CF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653CC-9A60-47D5-A9AB-FAFBEC2998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7D28A-B99E-4F3D-A9A9-EF7E4C62D6CF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653CC-9A60-47D5-A9AB-FAFBEC2998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7D28A-B99E-4F3D-A9A9-EF7E4C62D6CF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653CC-9A60-47D5-A9AB-FAFBEC2998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7D28A-B99E-4F3D-A9A9-EF7E4C62D6CF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653CC-9A60-47D5-A9AB-FAFBEC2998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26011-EA01-4FE3-A7EA-DE4A0622EB58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DAF3B-00A5-4F86-B269-FB0693C56D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26011-EA01-4FE3-A7EA-DE4A0622EB58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DAF3B-00A5-4F86-B269-FB0693C56D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26011-EA01-4FE3-A7EA-DE4A0622EB58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DAF3B-00A5-4F86-B269-FB0693C56D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26011-EA01-4FE3-A7EA-DE4A0622EB58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DAF3B-00A5-4F86-B269-FB0693C56D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26011-EA01-4FE3-A7EA-DE4A0622EB58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DAF3B-00A5-4F86-B269-FB0693C56D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26011-EA01-4FE3-A7EA-DE4A0622EB58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DAF3B-00A5-4F86-B269-FB0693C56D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31B903-D2F4-482D-96A5-F9B4CBBDE2B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26011-EA01-4FE3-A7EA-DE4A0622EB58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DAF3B-00A5-4F86-B269-FB0693C56D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26011-EA01-4FE3-A7EA-DE4A0622EB58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DAF3B-00A5-4F86-B269-FB0693C56D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26011-EA01-4FE3-A7EA-DE4A0622EB58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DAF3B-00A5-4F86-B269-FB0693C56D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26011-EA01-4FE3-A7EA-DE4A0622EB58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DAF3B-00A5-4F86-B269-FB0693C56D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26011-EA01-4FE3-A7EA-DE4A0622EB58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DAF3B-00A5-4F86-B269-FB0693C56D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C5AB4-97B6-4017-94DB-A841A04B8824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7DAE4-75C6-44B9-A068-F80BAD55371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C5AB4-97B6-4017-94DB-A841A04B8824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7DAE4-75C6-44B9-A068-F80BAD55371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C5AB4-97B6-4017-94DB-A841A04B8824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7DAE4-75C6-44B9-A068-F80BAD55371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C5AB4-97B6-4017-94DB-A841A04B8824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7DAE4-75C6-44B9-A068-F80BAD55371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C5AB4-97B6-4017-94DB-A841A04B8824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7DAE4-75C6-44B9-A068-F80BAD55371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2C1FC-8415-4FF6-B963-C7D8A614210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C5AB4-97B6-4017-94DB-A841A04B8824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7DAE4-75C6-44B9-A068-F80BAD55371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C5AB4-97B6-4017-94DB-A841A04B8824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7DAE4-75C6-44B9-A068-F80BAD55371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C5AB4-97B6-4017-94DB-A841A04B8824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7DAE4-75C6-44B9-A068-F80BAD55371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C5AB4-97B6-4017-94DB-A841A04B8824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7DAE4-75C6-44B9-A068-F80BAD55371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C5AB4-97B6-4017-94DB-A841A04B8824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7DAE4-75C6-44B9-A068-F80BAD55371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C5AB4-97B6-4017-94DB-A841A04B8824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7DAE4-75C6-44B9-A068-F80BAD55371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C47D8-45B5-4CC3-9A57-1D03741227BE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0AAD7-8455-401A-8CE5-6AE752746A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C47D8-45B5-4CC3-9A57-1D03741227BE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0AAD7-8455-401A-8CE5-6AE752746A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C47D8-45B5-4CC3-9A57-1D03741227BE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0AAD7-8455-401A-8CE5-6AE752746A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C47D8-45B5-4CC3-9A57-1D03741227BE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0AAD7-8455-401A-8CE5-6AE752746A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C9E4DE-547E-456E-9636-DAA39E74C5A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C47D8-45B5-4CC3-9A57-1D03741227BE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0AAD7-8455-401A-8CE5-6AE752746A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C47D8-45B5-4CC3-9A57-1D03741227BE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0AAD7-8455-401A-8CE5-6AE752746A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C47D8-45B5-4CC3-9A57-1D03741227BE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0AAD7-8455-401A-8CE5-6AE752746A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C47D8-45B5-4CC3-9A57-1D03741227BE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0AAD7-8455-401A-8CE5-6AE752746A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C47D8-45B5-4CC3-9A57-1D03741227BE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0AAD7-8455-401A-8CE5-6AE752746A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C47D8-45B5-4CC3-9A57-1D03741227BE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0AAD7-8455-401A-8CE5-6AE752746A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C47D8-45B5-4CC3-9A57-1D03741227BE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0AAD7-8455-401A-8CE5-6AE752746A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9096D-323B-4B4A-9258-41DDE524FEFA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CB53F-1C9C-493D-A3A4-CD32302034F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9096D-323B-4B4A-9258-41DDE524FEFA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CB53F-1C9C-493D-A3A4-CD32302034F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9096D-323B-4B4A-9258-41DDE524FEFA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CB53F-1C9C-493D-A3A4-CD32302034F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951D11-9703-4069-8542-F14E120A837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9096D-323B-4B4A-9258-41DDE524FEFA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CB53F-1C9C-493D-A3A4-CD32302034F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9096D-323B-4B4A-9258-41DDE524FEFA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CB53F-1C9C-493D-A3A4-CD32302034F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9096D-323B-4B4A-9258-41DDE524FEFA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CB53F-1C9C-493D-A3A4-CD32302034F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9096D-323B-4B4A-9258-41DDE524FEFA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CB53F-1C9C-493D-A3A4-CD32302034F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9096D-323B-4B4A-9258-41DDE524FEFA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CB53F-1C9C-493D-A3A4-CD32302034F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9096D-323B-4B4A-9258-41DDE524FEFA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CB53F-1C9C-493D-A3A4-CD32302034F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9096D-323B-4B4A-9258-41DDE524FEFA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CB53F-1C9C-493D-A3A4-CD32302034F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9096D-323B-4B4A-9258-41DDE524FEFA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CB53F-1C9C-493D-A3A4-CD32302034F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4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505200" y="1708314"/>
            <a:ext cx="1811866" cy="2787486"/>
          </a:xfrm>
          <a:prstGeom prst="rect">
            <a:avLst/>
          </a:prstGeom>
        </p:spPr>
      </p:pic>
      <p:pic>
        <p:nvPicPr>
          <p:cNvPr id="11" name="图片 10" descr="5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562600" y="1752600"/>
            <a:ext cx="2514600" cy="2906719"/>
          </a:xfrm>
          <a:prstGeom prst="rect">
            <a:avLst/>
          </a:prstGeom>
        </p:spPr>
      </p:pic>
      <p:pic>
        <p:nvPicPr>
          <p:cNvPr id="12" name="图片 11" descr="6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371600" y="1600200"/>
            <a:ext cx="1904999" cy="316909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CD1D740-1F3D-4DC2-9D00-1C393C373EA7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266E651-7BF8-4241-B109-AB07AA7D455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1EBF3C-2492-4940-BCAD-E191D9EE5C9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CD1D740-1F3D-4DC2-9D00-1C393C373EA7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266E651-7BF8-4241-B109-AB07AA7D455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CD1D740-1F3D-4DC2-9D00-1C393C373EA7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266E651-7BF8-4241-B109-AB07AA7D455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CD1D740-1F3D-4DC2-9D00-1C393C373EA7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266E651-7BF8-4241-B109-AB07AA7D455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CD1D740-1F3D-4DC2-9D00-1C393C373EA7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266E651-7BF8-4241-B109-AB07AA7D455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CD1D740-1F3D-4DC2-9D00-1C393C373EA7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266E651-7BF8-4241-B109-AB07AA7D455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CD1D740-1F3D-4DC2-9D00-1C393C373EA7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266E651-7BF8-4241-B109-AB07AA7D455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CD1D740-1F3D-4DC2-9D00-1C393C373EA7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266E651-7BF8-4241-B109-AB07AA7D455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CD1D740-1F3D-4DC2-9D00-1C393C373EA7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266E651-7BF8-4241-B109-AB07AA7D455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CD1D740-1F3D-4DC2-9D00-1C393C373EA7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266E651-7BF8-4241-B109-AB07AA7D455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3872D3-C950-4338-8F9C-B386C374D43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9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2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4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6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C6653B2-99D3-4124-86D0-511B3894975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04D2AE-3147-4744-B522-5F130B31F19A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1B5925-EEFB-46D8-BB71-3F07FD066B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7D28A-B99E-4F3D-A9A9-EF7E4C62D6CF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F653CC-9A60-47D5-A9AB-FAFBEC2998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C26011-EA01-4FE3-A7EA-DE4A0622EB58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0DAF3B-00A5-4F86-B269-FB0693C56D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EC5AB4-97B6-4017-94DB-A841A04B8824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E7DAE4-75C6-44B9-A068-F80BAD55371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3C47D8-45B5-4CC3-9A57-1D03741227BE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B0AAD7-8455-401A-8CE5-6AE752746A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 t="2000" b="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09096D-323B-4B4A-9258-41DDE524FEFA}" type="datetimeFigureOut">
              <a:rPr lang="zh-CN" altLang="en-US" smtClean="0"/>
              <a:pPr/>
              <a:t>2011/8/16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0CB53F-1C9C-493D-A3A4-CD32302034F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12" Type="http://schemas.openxmlformats.org/officeDocument/2006/relationships/image" Target="../media/image46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11" Type="http://schemas.openxmlformats.org/officeDocument/2006/relationships/image" Target="../media/image45.png"/><Relationship Id="rId5" Type="http://schemas.openxmlformats.org/officeDocument/2006/relationships/image" Target="../media/image39.png"/><Relationship Id="rId10" Type="http://schemas.openxmlformats.org/officeDocument/2006/relationships/image" Target="../media/image44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5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image" Target="../media/image54.jpeg"/><Relationship Id="rId7" Type="http://schemas.openxmlformats.org/officeDocument/2006/relationships/image" Target="../media/image58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jpe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3581400" y="3581400"/>
            <a:ext cx="4876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2009-8-22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标题 1"/>
          <p:cNvSpPr>
            <a:spLocks noGrp="1"/>
          </p:cNvSpPr>
          <p:nvPr>
            <p:ph type="ctrTitle"/>
          </p:nvPr>
        </p:nvSpPr>
        <p:spPr>
          <a:xfrm>
            <a:off x="685800" y="2000240"/>
            <a:ext cx="7772400" cy="1470025"/>
          </a:xfrm>
        </p:spPr>
        <p:txBody>
          <a:bodyPr/>
          <a:lstStyle/>
          <a:p>
            <a:r>
              <a:rPr lang="zh-CN" altLang="en-US" dirty="0" smtClean="0"/>
              <a:t>整合营销概论</a:t>
            </a:r>
            <a:endParaRPr lang="zh-CN" altLang="en-US" dirty="0"/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</p:nvPr>
        </p:nvSpPr>
        <p:spPr>
          <a:xfrm>
            <a:off x="2714612" y="3143248"/>
            <a:ext cx="3629028" cy="61437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itchFamily="49" charset="-122"/>
                <a:ea typeface="黑体" pitchFamily="49" charset="-122"/>
              </a:rPr>
              <a:t>2011/07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457200" y="1052513"/>
            <a:ext cx="8229600" cy="5073650"/>
          </a:xfrm>
        </p:spPr>
        <p:txBody>
          <a:bodyPr/>
          <a:lstStyle/>
          <a:p>
            <a:pPr eaLnBrk="1" hangingPunct="1">
              <a:lnSpc>
                <a:spcPts val="33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优化组织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结构</a:t>
            </a:r>
            <a:endParaRPr lang="en-US" altLang="zh-CN" sz="2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3300"/>
              </a:lnSpc>
            </a:pPr>
            <a:r>
              <a:rPr lang="zh-CN" altLang="en-US" sz="2400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每个企业状况不同，结构可以不同</a:t>
            </a:r>
            <a:endParaRPr lang="en-US" altLang="zh-CN" sz="2400" dirty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3300"/>
              </a:lnSpc>
            </a:pPr>
            <a:r>
              <a:rPr lang="zh-CN" altLang="en-US" sz="2400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原则是把完全不同的工作对应到不同的指标，让工作有目的性，且可以量化考核</a:t>
            </a:r>
            <a:endParaRPr lang="en-US" altLang="zh-CN" sz="2400" dirty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3300"/>
              </a:lnSpc>
            </a:pPr>
            <a:r>
              <a:rPr lang="zh-CN" altLang="en-US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推广部门</a:t>
            </a:r>
            <a:r>
              <a:rPr lang="en-US" altLang="zh-CN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岗位：访客</a:t>
            </a:r>
            <a:r>
              <a:rPr lang="zh-CN" altLang="en-US" sz="20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数</a:t>
            </a:r>
            <a:endParaRPr lang="en-US" altLang="zh-CN" sz="20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3300"/>
              </a:lnSpc>
            </a:pPr>
            <a:r>
              <a:rPr lang="zh-CN" altLang="en-US" sz="20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数据库营销</a:t>
            </a:r>
            <a:r>
              <a:rPr lang="zh-CN" altLang="en-US" sz="20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部门</a:t>
            </a:r>
            <a:r>
              <a:rPr lang="en-US" altLang="zh-CN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岗位：购买频次、回头客数目（重复购买率，客户保持率</a:t>
            </a:r>
            <a:r>
              <a:rPr lang="zh-CN" altLang="en-US" sz="20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en-US" altLang="zh-CN" sz="2000" dirty="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3300"/>
              </a:lnSpc>
              <a:buNone/>
            </a:pPr>
            <a:r>
              <a:rPr lang="en-US" altLang="zh-CN" sz="20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zh-CN" altLang="en-US" sz="20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各种转化率等</a:t>
            </a:r>
            <a:endParaRPr lang="en-US" altLang="zh-CN" sz="20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3300"/>
              </a:lnSpc>
            </a:pPr>
            <a:r>
              <a:rPr lang="zh-CN" altLang="en-US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前台页面部门</a:t>
            </a:r>
            <a:r>
              <a:rPr lang="en-US" altLang="zh-CN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岗位：转化率、平均订单价</a:t>
            </a:r>
            <a:endParaRPr lang="en-US" altLang="zh-CN" sz="20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3300"/>
              </a:lnSpc>
            </a:pPr>
            <a:r>
              <a:rPr lang="zh-CN" altLang="en-US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客服部门：询盘转化率、平均订单价</a:t>
            </a:r>
            <a:endParaRPr lang="en-US" altLang="zh-CN" sz="20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Tx/>
              <a:buNone/>
            </a:pPr>
            <a:endParaRPr lang="en-US" altLang="zh-CN" sz="2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en-US" altLang="zh-CN" sz="2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5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  <p:sp>
        <p:nvSpPr>
          <p:cNvPr id="19463" name="TextBox 7"/>
          <p:cNvSpPr txBox="1">
            <a:spLocks noChangeArrowheads="1"/>
          </p:cNvSpPr>
          <p:nvPr/>
        </p:nvSpPr>
        <p:spPr bwMode="auto">
          <a:xfrm>
            <a:off x="4284663" y="5426075"/>
            <a:ext cx="1847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2267744" y="260648"/>
            <a:ext cx="5795963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讨论：什么是整合营销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457200" y="1052513"/>
            <a:ext cx="8229600" cy="4376751"/>
          </a:xfrm>
        </p:spPr>
        <p:txBody>
          <a:bodyPr/>
          <a:lstStyle/>
          <a:p>
            <a:pPr lvl="0" eaLnBrk="1" hangingPunct="1">
              <a:lnSpc>
                <a:spcPts val="33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正确认识数据的作用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整合营销体系的难点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33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正确认识如何利用数据</a:t>
            </a:r>
            <a:endParaRPr lang="en-US" altLang="zh-CN" sz="2400" b="1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3300"/>
              </a:lnSpc>
            </a:pPr>
            <a:r>
              <a:rPr lang="zh-CN" altLang="en-US" sz="2000" b="1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数据分析自动驱动业务发展？？</a:t>
            </a:r>
            <a:endParaRPr lang="en-US" altLang="zh-CN" sz="2000" b="1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3300"/>
              </a:lnSpc>
              <a:buFontTx/>
              <a:buNone/>
            </a:pPr>
            <a:r>
              <a:rPr lang="en-US" altLang="zh-CN" sz="2000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en-US" sz="200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2000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越位啦</a:t>
            </a:r>
            <a:r>
              <a:rPr lang="zh-CN" altLang="en-US" sz="200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en-US" altLang="zh-CN" sz="1800" b="1" dirty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3300"/>
              </a:lnSpc>
            </a:pPr>
            <a:r>
              <a:rPr lang="zh-CN" altLang="en-US" sz="2000" b="1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业务状况用数据指标做解读？？</a:t>
            </a:r>
            <a:endParaRPr lang="en-US" altLang="zh-CN" sz="2000" b="1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3300"/>
              </a:lnSpc>
              <a:buFontTx/>
              <a:buNone/>
            </a:pPr>
            <a:r>
              <a:rPr lang="en-US" altLang="zh-CN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	</a:t>
            </a:r>
            <a:r>
              <a:rPr lang="zh-CN" altLang="en-US" sz="2000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真是给力</a:t>
            </a:r>
            <a:r>
              <a:rPr lang="zh-CN" altLang="en-US" sz="200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en-US" altLang="zh-CN" sz="2000" dirty="0" smtClean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Tx/>
              <a:buNone/>
            </a:pPr>
            <a:endParaRPr lang="en-US" altLang="zh-CN" sz="2000" dirty="0" smtClean="0">
              <a:solidFill>
                <a:srgbClr val="E46C0A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3000"/>
              </a:lnSpc>
              <a:buFontTx/>
              <a:buNone/>
            </a:pP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数字辅助决策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效果评估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基于数据模型的自动化应用</a:t>
            </a:r>
            <a:endParaRPr lang="en-US" altLang="zh-CN" sz="2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3000"/>
              </a:lnSpc>
              <a:buFontTx/>
              <a:buNone/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    （包括卖家和买家）是数据在整合营销中应用的三个主要方向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Tx/>
              <a:buNone/>
            </a:pPr>
            <a:endParaRPr lang="en-US" altLang="zh-CN" sz="16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buFontTx/>
              <a:buNone/>
            </a:pPr>
            <a:r>
              <a:rPr lang="en-US" altLang="zh-CN" sz="1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endParaRPr lang="zh-CN" altLang="en-US" sz="16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387580" y="5413384"/>
            <a:ext cx="3887961" cy="64928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16388" name="TextBox 4"/>
          <p:cNvSpPr txBox="1">
            <a:spLocks noChangeArrowheads="1"/>
          </p:cNvSpPr>
          <p:nvPr/>
        </p:nvSpPr>
        <p:spPr bwMode="auto">
          <a:xfrm>
            <a:off x="3532216" y="5507047"/>
            <a:ext cx="4464050" cy="73818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理解业务，才能用好数据</a:t>
            </a:r>
          </a:p>
          <a:p>
            <a:pPr eaLnBrk="1" hangingPunct="1">
              <a:defRPr/>
            </a:pPr>
            <a:endParaRPr lang="zh-CN" altLang="en-US" b="1" dirty="0" smtClean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415" name="Picture 2" descr="E:\图库\PNG图标库\2008090200030887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5541" y="4786322"/>
            <a:ext cx="1439863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  <p:sp>
        <p:nvSpPr>
          <p:cNvPr id="8" name="标题 1"/>
          <p:cNvSpPr txBox="1">
            <a:spLocks/>
          </p:cNvSpPr>
          <p:nvPr/>
        </p:nvSpPr>
        <p:spPr bwMode="auto">
          <a:xfrm>
            <a:off x="2267744" y="260648"/>
            <a:ext cx="5795963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讨论：什么是整合营销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457200" y="1066800"/>
            <a:ext cx="8258204" cy="4591065"/>
          </a:xfrm>
        </p:spPr>
        <p:txBody>
          <a:bodyPr/>
          <a:lstStyle/>
          <a:p>
            <a:pPr eaLnBrk="1" hangingPunct="1">
              <a:lnSpc>
                <a:spcPts val="27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明确定位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整合营销体系的目标导向</a:t>
            </a:r>
            <a:endParaRPr lang="en-US" altLang="zh-CN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en-US" altLang="zh-CN" sz="2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33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我要做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25-35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岁的韩风女装，目标为中等收入人群，目标是市场规模第一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战略定位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33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三个档次，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100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块钱引流，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块钱主力，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300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块钱提升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策略定位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33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各个档次围绕人群覆盖率、销售额目标、子类目占有率来打，进一步细分规划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阶段执行定位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33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这个营销活动，主要是要针对流失客户展开挽回行动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营销活动落地定位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3000"/>
              </a:lnSpc>
            </a:pPr>
            <a:endParaRPr lang="en-US" altLang="zh-CN" sz="2000" dirty="0" smtClean="0">
              <a:solidFill>
                <a:srgbClr val="CC66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3000"/>
              </a:lnSpc>
            </a:pPr>
            <a:endParaRPr lang="en-US" altLang="zh-CN" sz="2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3000"/>
              </a:lnSpc>
            </a:pPr>
            <a:endParaRPr lang="en-US" altLang="zh-CN" sz="2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None/>
            </a:pPr>
            <a:endParaRPr lang="en-US" altLang="zh-CN" sz="2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Tx/>
              <a:buNone/>
            </a:pPr>
            <a:endParaRPr lang="en-US" altLang="zh-CN" sz="16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Tx/>
              <a:buNone/>
            </a:pPr>
            <a:endParaRPr lang="en-US" altLang="zh-CN" sz="16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buFontTx/>
              <a:buNone/>
            </a:pPr>
            <a:r>
              <a:rPr lang="en-US" altLang="zh-CN" sz="1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endParaRPr lang="zh-CN" altLang="en-US" sz="16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38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2267744" y="260648"/>
            <a:ext cx="5795963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讨论：什么是整合营销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457200" y="914400"/>
            <a:ext cx="8229600" cy="5073650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管理好营销活动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整合营销的关键环节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营销以</a:t>
            </a:r>
            <a:r>
              <a:rPr lang="zh-CN" altLang="zh-CN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活动为核心来落实战略的，在这个执行为王的年代，抓住了营销活动的管理，就抓住了营销管理的核心</a:t>
            </a:r>
            <a:endParaRPr lang="en-US" altLang="zh-CN" sz="20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活动不是简单的聚划算、搭配套餐、满就送、限时打折，这些只是短期的活动；本月主打热销，本季主打热销，今年主打类目，都是营销活动，只不过是长期的营销</a:t>
            </a:r>
            <a:r>
              <a:rPr lang="zh-CN" altLang="en-US" sz="20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活动</a:t>
            </a:r>
            <a:endParaRPr lang="en-US" altLang="zh-CN" sz="2000" dirty="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营销必须讲究全面性，营销活动更要考虑全面，永远记住最短的那块木板决定了你的成就</a:t>
            </a:r>
            <a:endParaRPr lang="en-US" altLang="zh-CN" sz="2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访客数、转化率、订单价、购买频次、客户满意度</a:t>
            </a:r>
            <a:endParaRPr lang="en-US" altLang="zh-CN" sz="20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None/>
            </a:pPr>
            <a:endParaRPr lang="zh-CN" altLang="zh-CN" sz="20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Tx/>
              <a:buNone/>
            </a:pPr>
            <a:endParaRPr lang="en-US" altLang="zh-CN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Tx/>
              <a:buNone/>
            </a:pPr>
            <a:endParaRPr lang="en-US" altLang="zh-CN" sz="2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en-US" altLang="zh-CN" sz="2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15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  <p:sp>
        <p:nvSpPr>
          <p:cNvPr id="5" name="标题 1"/>
          <p:cNvSpPr txBox="1">
            <a:spLocks/>
          </p:cNvSpPr>
          <p:nvPr/>
        </p:nvSpPr>
        <p:spPr bwMode="auto">
          <a:xfrm>
            <a:off x="2267744" y="260648"/>
            <a:ext cx="5795963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讨论：什么是整合营销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457200" y="914400"/>
            <a:ext cx="8229600" cy="5073650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营销活动流程化管理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整合营销的落地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每个</a:t>
            </a:r>
            <a:r>
              <a:rPr lang="zh-CN" altLang="en-US" sz="2400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企业状况不同，流程略有不同</a:t>
            </a:r>
            <a:endParaRPr lang="en-US" altLang="zh-CN" sz="2400" dirty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正确的方法论占成功的数据化营销</a:t>
            </a:r>
            <a:r>
              <a:rPr lang="en-US" altLang="zh-CN" sz="2400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50%</a:t>
            </a:r>
            <a:r>
              <a:rPr lang="zh-CN" altLang="en-US" sz="2400" dirty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以上的因素</a:t>
            </a:r>
            <a:endParaRPr lang="en-US" altLang="zh-CN" sz="2400" dirty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Tx/>
              <a:buNone/>
            </a:pPr>
            <a:endParaRPr lang="en-US" altLang="zh-CN" sz="2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en-US" altLang="zh-CN" sz="2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17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944587" y="3071810"/>
            <a:ext cx="1223962" cy="100806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定位营销活动目标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2887687" y="3071810"/>
            <a:ext cx="1223962" cy="1008062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分析客户和产品特性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4832374" y="3071810"/>
            <a:ext cx="1223963" cy="1008062"/>
          </a:xfrm>
          <a:prstGeom prst="roundRect">
            <a:avLst>
              <a:gd name="adj" fmla="val 19593"/>
            </a:avLst>
          </a:prstGeom>
          <a:ln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营销策略设计（实验验证）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848499" y="3071810"/>
            <a:ext cx="1223963" cy="100806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各环节准备工作做好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6777062" y="4800597"/>
            <a:ext cx="1223962" cy="1008063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营销活动开始（循环执行）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4832374" y="4800597"/>
            <a:ext cx="1223963" cy="1008063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营销活动结束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2857488" y="4800597"/>
            <a:ext cx="1223963" cy="1008063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营销活动评估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右箭头 15"/>
          <p:cNvSpPr/>
          <p:nvPr/>
        </p:nvSpPr>
        <p:spPr>
          <a:xfrm>
            <a:off x="2239987" y="3503610"/>
            <a:ext cx="576262" cy="215900"/>
          </a:xfrm>
          <a:prstGeom prst="right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7" name="右箭头 16"/>
          <p:cNvSpPr/>
          <p:nvPr/>
        </p:nvSpPr>
        <p:spPr>
          <a:xfrm>
            <a:off x="4184674" y="3503610"/>
            <a:ext cx="576263" cy="215900"/>
          </a:xfrm>
          <a:prstGeom prst="right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8" name="右箭头 17"/>
          <p:cNvSpPr/>
          <p:nvPr/>
        </p:nvSpPr>
        <p:spPr>
          <a:xfrm>
            <a:off x="6127774" y="3503610"/>
            <a:ext cx="576263" cy="215900"/>
          </a:xfrm>
          <a:prstGeom prst="right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9" name="右箭头 18"/>
          <p:cNvSpPr/>
          <p:nvPr/>
        </p:nvSpPr>
        <p:spPr>
          <a:xfrm rot="5400000">
            <a:off x="7112817" y="4336254"/>
            <a:ext cx="576263" cy="215900"/>
          </a:xfrm>
          <a:prstGeom prst="right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0" name="右箭头 19"/>
          <p:cNvSpPr/>
          <p:nvPr/>
        </p:nvSpPr>
        <p:spPr>
          <a:xfrm rot="10800000">
            <a:off x="6127774" y="5159372"/>
            <a:ext cx="576263" cy="217488"/>
          </a:xfrm>
          <a:prstGeom prst="right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1" name="右箭头 20"/>
          <p:cNvSpPr/>
          <p:nvPr/>
        </p:nvSpPr>
        <p:spPr>
          <a:xfrm rot="10800000">
            <a:off x="4138614" y="5159372"/>
            <a:ext cx="576262" cy="217488"/>
          </a:xfrm>
          <a:prstGeom prst="right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2" name="标题 1"/>
          <p:cNvSpPr txBox="1">
            <a:spLocks/>
          </p:cNvSpPr>
          <p:nvPr/>
        </p:nvSpPr>
        <p:spPr bwMode="auto">
          <a:xfrm>
            <a:off x="2267744" y="260648"/>
            <a:ext cx="5795963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讨论：什么是整合营销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4294967295"/>
          </p:nvPr>
        </p:nvSpPr>
        <p:spPr>
          <a:xfrm>
            <a:off x="457200" y="1308100"/>
            <a:ext cx="8229600" cy="5073650"/>
          </a:xfrm>
        </p:spPr>
        <p:txBody>
          <a:bodyPr/>
          <a:lstStyle/>
          <a:p>
            <a:pPr eaLnBrk="1" hangingPunct="1"/>
            <a:endParaRPr lang="en-US" altLang="zh-CN" sz="2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en-US" altLang="zh-CN" sz="2400" b="1" dirty="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en-US" altLang="zh-CN" sz="2400" b="1" dirty="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en-US" altLang="zh-CN" sz="2400" b="1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r>
              <a:rPr lang="zh-CN" altLang="en-US" b="1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干货</a:t>
            </a:r>
            <a:r>
              <a:rPr lang="zh-CN" altLang="en-US" b="1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案例</a:t>
            </a:r>
            <a:r>
              <a:rPr lang="en-US" altLang="zh-CN" b="1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b="1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整合营销下的营销活动</a:t>
            </a:r>
            <a:endParaRPr lang="en-US" altLang="zh-CN" b="1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Tx/>
              <a:buNone/>
            </a:pPr>
            <a:endParaRPr lang="zh-CN" altLang="en-US" sz="2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371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内容占位符 2"/>
          <p:cNvSpPr>
            <a:spLocks noGrp="1"/>
          </p:cNvSpPr>
          <p:nvPr>
            <p:ph idx="4294967295"/>
          </p:nvPr>
        </p:nvSpPr>
        <p:spPr>
          <a:xfrm>
            <a:off x="457200" y="1052513"/>
            <a:ext cx="8229600" cy="5073650"/>
          </a:xfrm>
          <a:ln/>
        </p:spPr>
        <p:txBody>
          <a:bodyPr/>
          <a:lstStyle/>
          <a:p>
            <a:pPr eaLnBrk="1" hangingPunct="1">
              <a:lnSpc>
                <a:spcPct val="2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定位营销活动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背景，开设新的店铺，移走一个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类目商品</a:t>
            </a:r>
            <a:endParaRPr lang="en-US" altLang="zh-CN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防止老客户流失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吸引新客户进来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有好的用户体验提高满意度，争取回头客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把销售额做高，活动不亏本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41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  <p:sp>
        <p:nvSpPr>
          <p:cNvPr id="5" name="标题 1"/>
          <p:cNvSpPr txBox="1">
            <a:spLocks/>
          </p:cNvSpPr>
          <p:nvPr/>
        </p:nvSpPr>
        <p:spPr bwMode="auto">
          <a:xfrm>
            <a:off x="3203848" y="620688"/>
            <a:ext cx="7200900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干货案例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：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整合营销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下的营销活动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/>
            </a:r>
            <a:b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</a:b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/>
            </a:r>
            <a:b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</a:b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内容占位符 2"/>
          <p:cNvSpPr>
            <a:spLocks noGrp="1"/>
          </p:cNvSpPr>
          <p:nvPr>
            <p:ph idx="4294967295"/>
          </p:nvPr>
        </p:nvSpPr>
        <p:spPr>
          <a:xfrm>
            <a:off x="457200" y="1052513"/>
            <a:ext cx="8229600" cy="5073650"/>
          </a:xfrm>
          <a:ln/>
        </p:spPr>
        <p:txBody>
          <a:bodyPr/>
          <a:lstStyle/>
          <a:p>
            <a:pPr>
              <a:lnSpc>
                <a:spcPts val="35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分析客户和产品特性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 </a:t>
            </a:r>
          </a:p>
          <a:p>
            <a:pPr>
              <a:lnSpc>
                <a:spcPts val="35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产品特性</a:t>
            </a:r>
            <a:endParaRPr lang="en-US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lvl="1">
              <a:lnSpc>
                <a:spcPts val="35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不管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对于哪个人群，高端产品在低价格情况下总是有吸引力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的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lvl="1">
              <a:lnSpc>
                <a:spcPts val="35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两大类目之间相互之间关联销售较低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35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人群特性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lvl="1">
              <a:lnSpc>
                <a:spcPts val="35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调研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客户发现：对于大部分客户，只要能保持原有的服务和优惠，他们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不介意新开店铺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44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3203848" y="620688"/>
            <a:ext cx="7200900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干货案例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：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整合营销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下的营销活动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/>
            </a:r>
            <a:b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</a:b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/>
            </a:r>
            <a:b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</a:b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457200" y="1052513"/>
            <a:ext cx="8229600" cy="507365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营销策略设计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前置策略</a:t>
            </a:r>
            <a:endParaRPr lang="zh-CN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lvl="1" eaLnBrk="1" hangingPunct="1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先</a:t>
            </a:r>
            <a:r>
              <a:rPr lang="zh-CN" altLang="en-US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同步开一</a:t>
            </a:r>
            <a:r>
              <a:rPr lang="zh-CN" altLang="en-US" sz="20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en-US" altLang="zh-CN" sz="20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0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店</a:t>
            </a:r>
            <a:r>
              <a:rPr lang="zh-CN" altLang="en-US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，把一部分商品复制过去，进行推广实验</a:t>
            </a:r>
            <a:endParaRPr lang="en-US" altLang="zh-CN" sz="20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lvl="1" eaLnBrk="1" hangingPunct="1">
              <a:lnSpc>
                <a:spcPct val="150000"/>
              </a:lnSpc>
            </a:pPr>
            <a:r>
              <a:rPr lang="en-US" altLang="zh-CN" sz="20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0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店</a:t>
            </a:r>
            <a:r>
              <a:rPr lang="zh-CN" altLang="en-US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的销售，在拆分之前已经达到</a:t>
            </a:r>
            <a:r>
              <a:rPr lang="zh-CN" altLang="en-US" sz="20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了一定的量</a:t>
            </a:r>
            <a:endParaRPr lang="en-US" altLang="zh-CN" sz="20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lvl="1" eaLnBrk="1" hangingPunct="1">
              <a:lnSpc>
                <a:spcPct val="150000"/>
              </a:lnSpc>
            </a:pPr>
            <a:r>
              <a:rPr lang="en-US" altLang="zh-CN" sz="20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0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店客</a:t>
            </a:r>
            <a:r>
              <a:rPr lang="zh-CN" altLang="en-US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户</a:t>
            </a:r>
            <a:r>
              <a:rPr lang="zh-CN" altLang="en-US" sz="20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对</a:t>
            </a:r>
            <a:r>
              <a:rPr lang="en-US" altLang="zh-CN" sz="20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0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店</a:t>
            </a:r>
            <a:r>
              <a:rPr lang="zh-CN" altLang="en-US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本身较为满意</a:t>
            </a:r>
            <a:endParaRPr lang="en-US" altLang="zh-CN" sz="20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Tx/>
              <a:buNone/>
            </a:pPr>
            <a:endParaRPr lang="en-US" altLang="zh-CN" sz="2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Tx/>
              <a:buNone/>
            </a:pPr>
            <a:endParaRPr lang="en-US" altLang="zh-CN" sz="2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46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3203848" y="620688"/>
            <a:ext cx="7200900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干货案例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：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整合营销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下的营销活动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/>
            </a:r>
            <a:b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</a:b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/>
            </a:r>
            <a:b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</a:b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457200" y="1052513"/>
            <a:ext cx="8229600" cy="507365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营销策略设计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活动策略</a:t>
            </a:r>
            <a:endParaRPr lang="en-US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高档次</a:t>
            </a:r>
            <a:r>
              <a:rPr lang="en-US" altLang="zh-CN" sz="20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0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类目商品分组</a:t>
            </a:r>
            <a:r>
              <a:rPr lang="zh-CN" altLang="en-US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秒杀：原先准备一次性秒杀的</a:t>
            </a:r>
            <a:r>
              <a:rPr lang="en-US" altLang="zh-CN" sz="20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50</a:t>
            </a:r>
            <a:r>
              <a:rPr lang="zh-CN" altLang="en-US" sz="20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en-US" altLang="zh-CN" sz="20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0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类目商品，分成</a:t>
            </a:r>
            <a:r>
              <a:rPr lang="en-US" altLang="zh-CN" sz="20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20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组</a:t>
            </a:r>
            <a:r>
              <a:rPr lang="zh-CN" altLang="en-US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，吸引全段的消费客户</a:t>
            </a:r>
            <a:endParaRPr lang="en-US" altLang="zh-CN" sz="20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en-US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研究客户最佳购买时段，在客户上午</a:t>
            </a:r>
            <a:r>
              <a:rPr lang="zh-CN" altLang="en-US" sz="20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下午八个</a:t>
            </a: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最佳购买时段</a:t>
            </a:r>
            <a:r>
              <a:rPr lang="zh-CN" altLang="en-US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分别投放秒杀，第一个秒杀完了，再公告下午还有一个秒杀制造“惊喜”</a:t>
            </a:r>
            <a:endParaRPr lang="en-US" altLang="zh-CN" sz="20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en-US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对于没有拍到秒杀的客户，页面上准备丰富的搭配套餐（</a:t>
            </a:r>
            <a:r>
              <a:rPr lang="en-US" altLang="zh-CN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r>
              <a:rPr lang="zh-CN" altLang="en-US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款），并给予很好的折扣，满足客户“</a:t>
            </a: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没有秒杀到</a:t>
            </a:r>
            <a:r>
              <a:rPr lang="zh-CN" altLang="en-US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”后往往“</a:t>
            </a: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还想在买点东西</a:t>
            </a:r>
            <a:r>
              <a:rPr lang="zh-CN" altLang="en-US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”的遗憾心理</a:t>
            </a:r>
            <a:endParaRPr lang="en-US" altLang="zh-CN" sz="20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Tx/>
              <a:buNone/>
            </a:pPr>
            <a:endParaRPr lang="en-US" altLang="zh-CN" sz="2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491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3203848" y="620688"/>
            <a:ext cx="7200900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干货案例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：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整合营销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下的营销活动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/>
            </a:r>
            <a:b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</a:b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/>
            </a:r>
            <a:b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</a:b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4294967295"/>
          </p:nvPr>
        </p:nvSpPr>
        <p:spPr>
          <a:xfrm>
            <a:off x="468313" y="836613"/>
            <a:ext cx="8229600" cy="5073650"/>
          </a:xfrm>
        </p:spPr>
        <p:txBody>
          <a:bodyPr/>
          <a:lstStyle/>
          <a:p>
            <a:pPr eaLnBrk="1" hangingPunct="1">
              <a:buFontTx/>
              <a:buNone/>
            </a:pPr>
            <a:endParaRPr lang="en-US" altLang="zh-CN" b="1" dirty="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b="1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讨论：什么是整合营销？</a:t>
            </a:r>
            <a:endParaRPr lang="en-US" altLang="zh-CN" b="1" dirty="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b="1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干货案例：整合营销下的营销活动</a:t>
            </a:r>
            <a:endParaRPr lang="en-US" altLang="zh-CN" b="1" dirty="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b="1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整合营销和数据分析</a:t>
            </a:r>
            <a:endParaRPr lang="en-US" altLang="zh-CN" b="1" dirty="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b="1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整合营销和数据库营销</a:t>
            </a:r>
            <a:endParaRPr lang="en-US" altLang="zh-CN" b="1" dirty="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b="1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总结：整合营销体系</a:t>
            </a:r>
            <a:endParaRPr lang="en-US" altLang="zh-CN" b="1" dirty="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endParaRPr lang="en-US" altLang="zh-CN" b="1" dirty="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None/>
            </a:pPr>
            <a:endParaRPr lang="en-US" altLang="zh-CN" b="1" dirty="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en-US" altLang="zh-CN" b="1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1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457200" y="1052513"/>
            <a:ext cx="8229600" cy="5073650"/>
          </a:xfrm>
        </p:spPr>
        <p:txBody>
          <a:bodyPr/>
          <a:lstStyle/>
          <a:p>
            <a:pPr>
              <a:lnSpc>
                <a:spcPts val="3300"/>
              </a:lnSpc>
            </a:pPr>
            <a:r>
              <a:rPr lang="zh-CN" altLang="zh-CN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做好准备工作，采购、推广、店铺、客服、</a:t>
            </a:r>
            <a:r>
              <a:rPr lang="en-US" altLang="zh-CN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CRM</a:t>
            </a:r>
            <a:r>
              <a:rPr lang="zh-CN" altLang="zh-CN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、数据，时刻准备着！</a:t>
            </a:r>
            <a:endParaRPr lang="en-US" altLang="zh-CN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3300"/>
              </a:lnSpc>
            </a:pPr>
            <a:r>
              <a:rPr lang="zh-CN" altLang="en-US" sz="2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店铺部门设计活动页面，</a:t>
            </a:r>
            <a:r>
              <a:rPr lang="zh-CN" altLang="en-US" sz="2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做好</a:t>
            </a:r>
            <a:r>
              <a:rPr lang="en-US" altLang="zh-CN" sz="2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店铺到</a:t>
            </a:r>
            <a:r>
              <a:rPr lang="en-US" altLang="zh-CN" sz="2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店铺</a:t>
            </a:r>
            <a:r>
              <a:rPr lang="zh-CN" altLang="en-US" sz="2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的关联推荐</a:t>
            </a:r>
            <a:endParaRPr lang="en-US" altLang="zh-CN" sz="2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3300"/>
              </a:lnSpc>
            </a:pPr>
            <a:r>
              <a:rPr lang="zh-CN" altLang="en-US" sz="2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数据</a:t>
            </a:r>
            <a:r>
              <a:rPr lang="zh-CN" altLang="en-US" sz="2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部门提取关联规则，为搭配套餐设计做参考</a:t>
            </a:r>
            <a:endParaRPr lang="en-US" altLang="zh-CN" sz="2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3300"/>
              </a:lnSpc>
            </a:pPr>
            <a:r>
              <a:rPr lang="zh-CN" altLang="en-US" sz="2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客服部门预计会有</a:t>
            </a:r>
            <a:r>
              <a:rPr lang="en-US" altLang="zh-CN" sz="2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天的高峰，做好排班准备</a:t>
            </a:r>
            <a:endParaRPr lang="en-US" altLang="zh-CN" sz="2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3300"/>
              </a:lnSpc>
            </a:pPr>
            <a:r>
              <a:rPr lang="en-US" altLang="zh-CN" sz="2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CRM</a:t>
            </a:r>
            <a:r>
              <a:rPr lang="zh-CN" altLang="en-US" sz="2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部门提取一年内</a:t>
            </a:r>
            <a:r>
              <a:rPr lang="en-US" altLang="zh-CN" sz="2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类目客户的名单对于</a:t>
            </a:r>
            <a:r>
              <a:rPr lang="zh-CN" altLang="en-US" sz="2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两种客户</a:t>
            </a:r>
            <a:r>
              <a:rPr lang="zh-CN" altLang="en-US" sz="2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进行预告</a:t>
            </a:r>
            <a:endParaRPr lang="en-US" altLang="zh-CN" sz="2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3300"/>
              </a:lnSpc>
              <a:buFontTx/>
              <a:buNone/>
            </a:pPr>
            <a:r>
              <a:rPr lang="en-US" altLang="zh-CN" sz="2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zh-CN" altLang="en-US" sz="2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）活动前五天，发送</a:t>
            </a:r>
            <a:r>
              <a:rPr lang="en-US" altLang="zh-CN" sz="2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EDM</a:t>
            </a:r>
            <a:r>
              <a:rPr lang="zh-CN" altLang="en-US" sz="2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预告</a:t>
            </a:r>
            <a:endParaRPr lang="en-US" altLang="zh-CN" sz="2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3300"/>
              </a:lnSpc>
              <a:buFontTx/>
              <a:buNone/>
            </a:pPr>
            <a:r>
              <a:rPr lang="en-US" altLang="zh-CN" sz="2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zh-CN" altLang="en-US" sz="2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）活动前一天，对于未打开</a:t>
            </a:r>
            <a:r>
              <a:rPr lang="en-US" altLang="zh-CN" sz="2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EDM</a:t>
            </a:r>
            <a:r>
              <a:rPr lang="zh-CN" altLang="en-US" sz="2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的客户发送短信预告</a:t>
            </a:r>
            <a:endParaRPr lang="en-US" altLang="zh-CN" sz="2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3300"/>
              </a:lnSpc>
              <a:buFontTx/>
              <a:buNone/>
            </a:pPr>
            <a:r>
              <a:rPr lang="en-US" altLang="zh-CN" sz="2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zh-CN" altLang="en-US" sz="2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）活动前一个小时，发送短信预告</a:t>
            </a:r>
            <a:endParaRPr lang="en-US" altLang="zh-CN" sz="2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Tx/>
              <a:buNone/>
            </a:pPr>
            <a:endParaRPr lang="en-US" altLang="zh-CN" sz="2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Tx/>
              <a:buNone/>
            </a:pPr>
            <a:endParaRPr lang="zh-CN" altLang="zh-CN" sz="2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Tx/>
              <a:buNone/>
            </a:pPr>
            <a:endParaRPr lang="en-US" altLang="zh-CN" sz="2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51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3203848" y="620688"/>
            <a:ext cx="7200900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干货案例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：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整合营销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下的营销活动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/>
            </a:r>
            <a:b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</a:b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/>
            </a:r>
            <a:b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</a:b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457200" y="1052513"/>
            <a:ext cx="8229600" cy="5073650"/>
          </a:xfrm>
        </p:spPr>
        <p:txBody>
          <a:bodyPr/>
          <a:lstStyle/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执行营销活动</a:t>
            </a:r>
            <a:endParaRPr lang="en-US" altLang="zh-CN" sz="2400" b="1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Tx/>
              <a:buNone/>
            </a:pPr>
            <a:endParaRPr lang="en-US" altLang="zh-CN" sz="240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Tx/>
              <a:buNone/>
            </a:pPr>
            <a:endParaRPr lang="zh-CN" altLang="zh-CN" sz="240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Tx/>
              <a:buNone/>
            </a:pPr>
            <a:endParaRPr lang="en-US" altLang="zh-CN" sz="240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53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  <p:cxnSp>
        <p:nvCxnSpPr>
          <p:cNvPr id="18" name="肘形连接符 17"/>
          <p:cNvCxnSpPr/>
          <p:nvPr/>
        </p:nvCxnSpPr>
        <p:spPr>
          <a:xfrm rot="10800000" flipV="1">
            <a:off x="5326279" y="4135016"/>
            <a:ext cx="1440160" cy="432048"/>
          </a:xfrm>
          <a:prstGeom prst="bentConnector3">
            <a:avLst>
              <a:gd name="adj1" fmla="val 99156"/>
            </a:avLst>
          </a:prstGeom>
          <a:ln w="6350"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9" name="肘形连接符 95"/>
          <p:cNvCxnSpPr/>
          <p:nvPr/>
        </p:nvCxnSpPr>
        <p:spPr>
          <a:xfrm>
            <a:off x="6550415" y="4135016"/>
            <a:ext cx="1656184" cy="504056"/>
          </a:xfrm>
          <a:prstGeom prst="bentConnector2">
            <a:avLst/>
          </a:prstGeom>
          <a:ln w="6350"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0" name="肘形连接符 19"/>
          <p:cNvCxnSpPr/>
          <p:nvPr/>
        </p:nvCxnSpPr>
        <p:spPr>
          <a:xfrm rot="5400000">
            <a:off x="6659221" y="4602274"/>
            <a:ext cx="360040" cy="1588"/>
          </a:xfrm>
          <a:prstGeom prst="bentConnector3">
            <a:avLst>
              <a:gd name="adj1" fmla="val -122045"/>
            </a:avLst>
          </a:prstGeom>
          <a:ln w="6350"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1" name="肘形连接符 95"/>
          <p:cNvCxnSpPr/>
          <p:nvPr/>
        </p:nvCxnSpPr>
        <p:spPr>
          <a:xfrm>
            <a:off x="2229935" y="4135016"/>
            <a:ext cx="1656184" cy="504056"/>
          </a:xfrm>
          <a:prstGeom prst="bentConnector2">
            <a:avLst/>
          </a:prstGeom>
          <a:ln w="6350"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2" name="肘形连接符 21"/>
          <p:cNvCxnSpPr/>
          <p:nvPr/>
        </p:nvCxnSpPr>
        <p:spPr>
          <a:xfrm rot="10800000" flipV="1">
            <a:off x="789775" y="4135016"/>
            <a:ext cx="1440160" cy="432048"/>
          </a:xfrm>
          <a:prstGeom prst="bentConnector3">
            <a:avLst>
              <a:gd name="adj1" fmla="val 99156"/>
            </a:avLst>
          </a:prstGeom>
          <a:ln w="6350"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3" name="肘形连接符 22"/>
          <p:cNvCxnSpPr/>
          <p:nvPr/>
        </p:nvCxnSpPr>
        <p:spPr>
          <a:xfrm rot="5400000">
            <a:off x="2212965" y="4602274"/>
            <a:ext cx="360040" cy="1588"/>
          </a:xfrm>
          <a:prstGeom prst="bentConnector3">
            <a:avLst>
              <a:gd name="adj1" fmla="val -122045"/>
            </a:avLst>
          </a:prstGeom>
          <a:ln w="6350"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24" name="圆角矩形 23"/>
          <p:cNvSpPr/>
          <p:nvPr/>
        </p:nvSpPr>
        <p:spPr>
          <a:xfrm>
            <a:off x="3814607" y="1988840"/>
            <a:ext cx="1800225" cy="777875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客人数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1592097" y="3309475"/>
            <a:ext cx="1657350" cy="630238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未购买转化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6" name="肘形连接符 25"/>
          <p:cNvCxnSpPr>
            <a:stCxn id="24" idx="2"/>
            <a:endCxn id="25" idx="0"/>
          </p:cNvCxnSpPr>
          <p:nvPr/>
        </p:nvCxnSpPr>
        <p:spPr>
          <a:xfrm rot="5400000">
            <a:off x="3296366" y="1891121"/>
            <a:ext cx="542760" cy="2293948"/>
          </a:xfrm>
          <a:prstGeom prst="bentConnector3">
            <a:avLst>
              <a:gd name="adj1" fmla="val 54109"/>
            </a:avLst>
          </a:prstGeom>
          <a:ln w="6350"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7" name="肘形连接符 20"/>
          <p:cNvCxnSpPr/>
          <p:nvPr/>
        </p:nvCxnSpPr>
        <p:spPr>
          <a:xfrm>
            <a:off x="4678207" y="3054896"/>
            <a:ext cx="2160092" cy="576064"/>
          </a:xfrm>
          <a:prstGeom prst="bentConnector2">
            <a:avLst/>
          </a:prstGeom>
          <a:ln w="6350"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8" name="圆角矩形 27"/>
          <p:cNvSpPr/>
          <p:nvPr/>
        </p:nvSpPr>
        <p:spPr>
          <a:xfrm>
            <a:off x="6013026" y="3286124"/>
            <a:ext cx="1665577" cy="702246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客户的保持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1738989" y="4351040"/>
            <a:ext cx="1296144" cy="1296144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询问未购买转化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310229" y="4351040"/>
            <a:ext cx="1296144" cy="1296144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浏览未购买转化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3193443" y="4351040"/>
            <a:ext cx="1296144" cy="1296144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下单未支付转化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4678207" y="4351040"/>
            <a:ext cx="1296144" cy="1296144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流失客户挽回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6118367" y="4351040"/>
            <a:ext cx="1296144" cy="1296144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活跃客户的购买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285720" y="1988840"/>
            <a:ext cx="1152128" cy="777875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流量</a:t>
            </a:r>
            <a:endParaRPr lang="en-US" altLang="zh-CN" sz="2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2013911" y="1988840"/>
            <a:ext cx="1152127" cy="777875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转化</a:t>
            </a:r>
            <a:endParaRPr lang="en-US" altLang="zh-CN" sz="2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7558527" y="4353953"/>
            <a:ext cx="1296144" cy="1296144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新客户的培养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右箭头 38"/>
          <p:cNvSpPr/>
          <p:nvPr/>
        </p:nvSpPr>
        <p:spPr>
          <a:xfrm>
            <a:off x="1534935" y="2214554"/>
            <a:ext cx="428628" cy="354018"/>
          </a:xfrm>
          <a:prstGeom prst="right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0" name="右箭头 39"/>
          <p:cNvSpPr/>
          <p:nvPr/>
        </p:nvSpPr>
        <p:spPr>
          <a:xfrm>
            <a:off x="3271749" y="2214554"/>
            <a:ext cx="428628" cy="354018"/>
          </a:xfrm>
          <a:prstGeom prst="right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7" name="标题 1"/>
          <p:cNvSpPr txBox="1">
            <a:spLocks/>
          </p:cNvSpPr>
          <p:nvPr/>
        </p:nvSpPr>
        <p:spPr bwMode="auto">
          <a:xfrm>
            <a:off x="3203848" y="620688"/>
            <a:ext cx="7200900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干货案例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：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整合营销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下的营销活动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/>
            </a:r>
            <a:b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</a:b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/>
            </a:r>
            <a:b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</a:b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468313" y="1052513"/>
            <a:ext cx="8229600" cy="5073650"/>
          </a:xfrm>
        </p:spPr>
        <p:txBody>
          <a:bodyPr/>
          <a:lstStyle/>
          <a:p>
            <a:pPr eaLnBrk="1" hangingPunct="1">
              <a:lnSpc>
                <a:spcPts val="33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营销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结果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33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销售额提升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60%</a:t>
            </a:r>
          </a:p>
          <a:p>
            <a:pPr eaLnBrk="1" hangingPunct="1">
              <a:lnSpc>
                <a:spcPts val="3300"/>
              </a:lnSpc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访客数</a:t>
            </a:r>
            <a:endParaRPr lang="en-US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33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当天上午十点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店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流量达到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万，超过历史高峰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33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多个访问高峰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3300"/>
              </a:lnSpc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转化率</a:t>
            </a:r>
            <a:endParaRPr lang="en-US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33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活动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当天，造成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了多个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消费高峰以及消费高峰之间的若干小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高峰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3300"/>
              </a:lnSpc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订单价</a:t>
            </a:r>
            <a:endParaRPr lang="en-US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33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跟平时有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10%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左右的差距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>
              <a:buFontTx/>
              <a:buNone/>
            </a:pPr>
            <a:endParaRPr lang="en-US" altLang="zh-CN" sz="2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Tx/>
              <a:buNone/>
            </a:pPr>
            <a:endParaRPr lang="zh-CN" altLang="zh-CN" sz="2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Tx/>
              <a:buNone/>
            </a:pPr>
            <a:endParaRPr lang="en-US" altLang="zh-CN" sz="2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56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3203848" y="620688"/>
            <a:ext cx="7200900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干货案例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：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整合营销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下的营销活动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/>
            </a:r>
            <a:b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</a:b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/>
            </a:r>
            <a:b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</a:b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468313" y="1052513"/>
            <a:ext cx="8229600" cy="5073650"/>
          </a:xfrm>
        </p:spPr>
        <p:txBody>
          <a:bodyPr/>
          <a:lstStyle/>
          <a:p>
            <a:pPr eaLnBrk="1" hangingPunct="1">
              <a:lnSpc>
                <a:spcPts val="33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营销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结果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3300"/>
              </a:lnSpc>
              <a:buNone/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投入产出</a:t>
            </a:r>
            <a:endParaRPr lang="en-US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33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营销活动花费：毛利提升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ROI 1:3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，收入提升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ROI 1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11</a:t>
            </a:r>
          </a:p>
          <a:p>
            <a:pPr eaLnBrk="1" hangingPunct="1">
              <a:lnSpc>
                <a:spcPts val="3300"/>
              </a:lnSpc>
              <a:buNone/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客户满意度</a:t>
            </a:r>
            <a:endParaRPr lang="en-US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33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店铺保持较高的客户满意度，拆分后业绩持续实现高增长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3300"/>
              </a:lnSpc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整体影响</a:t>
            </a:r>
            <a:endParaRPr lang="en-US" altLang="zh-CN" sz="24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33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整体业绩增长未受拆分店铺的影响，保持在行业领先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>
              <a:buFontTx/>
              <a:buNone/>
            </a:pPr>
            <a:endParaRPr lang="en-US" altLang="zh-CN" sz="2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Tx/>
              <a:buNone/>
            </a:pPr>
            <a:endParaRPr lang="zh-CN" altLang="zh-CN" sz="2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Tx/>
              <a:buNone/>
            </a:pPr>
            <a:endParaRPr lang="en-US" altLang="zh-CN" sz="2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56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3203848" y="620688"/>
            <a:ext cx="7200900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干货案例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：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整合营销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下的营销活动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/>
            </a:r>
            <a:b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</a:b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/>
            </a:r>
            <a:b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</a:b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457200" y="1052513"/>
            <a:ext cx="8229600" cy="5073650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总结：管理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好营销活动流程</a:t>
            </a:r>
            <a:endParaRPr lang="en-US" altLang="zh-CN" sz="2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清晰的目标</a:t>
            </a:r>
            <a:endParaRPr lang="en-US" altLang="zh-CN" sz="2400" dirty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细致的分析</a:t>
            </a:r>
            <a:endParaRPr lang="en-US" altLang="zh-CN" sz="2400" dirty="0" smtClean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符合消费者行为的策略设计</a:t>
            </a:r>
            <a:endParaRPr lang="en-US" altLang="zh-CN" sz="2400" dirty="0" smtClean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充分的准备</a:t>
            </a:r>
            <a:endParaRPr lang="en-US" altLang="zh-CN" sz="2400" dirty="0" smtClean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彪悍的执行</a:t>
            </a:r>
            <a:endParaRPr lang="en-US" altLang="zh-CN" sz="2400" dirty="0" smtClean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及时的评估和总结</a:t>
            </a:r>
            <a:endParaRPr lang="en-US" altLang="zh-CN" sz="2400" dirty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Tx/>
              <a:buNone/>
            </a:pPr>
            <a:endParaRPr lang="en-US" altLang="zh-CN" sz="2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en-US" altLang="zh-CN" sz="2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17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3203848" y="620688"/>
            <a:ext cx="7200900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干货案例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：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整合营销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下的营销活动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/>
            </a:r>
            <a:b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</a:b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/>
            </a:r>
            <a:b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</a:b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4294967295"/>
          </p:nvPr>
        </p:nvSpPr>
        <p:spPr>
          <a:xfrm>
            <a:off x="457200" y="1308100"/>
            <a:ext cx="8229600" cy="5073650"/>
          </a:xfrm>
        </p:spPr>
        <p:txBody>
          <a:bodyPr/>
          <a:lstStyle/>
          <a:p>
            <a:pPr eaLnBrk="1" hangingPunct="1"/>
            <a:endParaRPr lang="en-US" altLang="zh-CN" sz="2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en-US" altLang="zh-CN" sz="2400" b="1" dirty="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en-US" altLang="zh-CN" sz="2400" b="1" dirty="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en-US" altLang="zh-CN" sz="2400" b="1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整合营销和数据分析</a:t>
            </a:r>
            <a:endParaRPr lang="zh-CN" altLang="en-US" sz="2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371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381000" y="1066800"/>
            <a:ext cx="8229600" cy="5073650"/>
          </a:xfrm>
        </p:spPr>
        <p:txBody>
          <a:bodyPr/>
          <a:lstStyle/>
          <a:p>
            <a:pPr eaLnBrk="1" hangingPunct="1">
              <a:lnSpc>
                <a:spcPts val="3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数据分析的多个层次</a:t>
            </a:r>
            <a:endParaRPr lang="en-US" altLang="zh-CN" sz="2400" dirty="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3800"/>
              </a:lnSpc>
              <a:defRPr/>
            </a:pP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老板：行业和店铺数据对比，</a:t>
            </a: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把握整体定位</a:t>
            </a: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方向，了解</a:t>
            </a:r>
            <a:r>
              <a:rPr lang="en-US" altLang="zh-CN" sz="1800" dirty="0" smtClean="0">
                <a:latin typeface="微软雅黑" pitchFamily="34" charset="-122"/>
                <a:ea typeface="微软雅黑" pitchFamily="34" charset="-122"/>
              </a:rPr>
              <a:t>KPI</a:t>
            </a: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和各类数据分析的方向</a:t>
            </a:r>
            <a:endParaRPr lang="en-US" altLang="zh-CN" sz="1800" i="1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3800"/>
              </a:lnSpc>
              <a:defRPr/>
            </a:pP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职业经理人：</a:t>
            </a:r>
            <a:r>
              <a:rPr lang="en-US" altLang="zh-CN" sz="1800" dirty="0" smtClean="0">
                <a:latin typeface="微软雅黑" pitchFamily="34" charset="-122"/>
                <a:ea typeface="微软雅黑" pitchFamily="34" charset="-122"/>
              </a:rPr>
              <a:t>KPI</a:t>
            </a: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如何分解到各个部门？店铺</a:t>
            </a: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诊断，阶段性的营销定位目标</a:t>
            </a:r>
            <a:endParaRPr lang="en-US" altLang="zh-CN" sz="1800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3800"/>
              </a:lnSpc>
              <a:defRPr/>
            </a:pP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各个</a:t>
            </a: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部门的小头目：</a:t>
            </a:r>
            <a:r>
              <a:rPr lang="en-US" altLang="zh-CN" sz="1800" dirty="0" smtClean="0">
                <a:latin typeface="微软雅黑" pitchFamily="34" charset="-122"/>
                <a:ea typeface="微软雅黑" pitchFamily="34" charset="-122"/>
              </a:rPr>
              <a:t>KPI</a:t>
            </a: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如何往下分解到每个人？</a:t>
            </a:r>
            <a:endParaRPr lang="en-US" altLang="zh-CN" sz="1800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3800"/>
              </a:lnSpc>
              <a:defRPr/>
            </a:pP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具体的执行者：我的</a:t>
            </a:r>
            <a:r>
              <a:rPr lang="en-US" altLang="zh-CN" sz="1800" dirty="0" smtClean="0">
                <a:latin typeface="微软雅黑" pitchFamily="34" charset="-122"/>
                <a:ea typeface="微软雅黑" pitchFamily="34" charset="-122"/>
              </a:rPr>
              <a:t>KPI</a:t>
            </a: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和哪些数据有关？</a:t>
            </a:r>
            <a:endParaRPr lang="en-US" altLang="zh-CN" sz="1800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Tx/>
              <a:buNone/>
            </a:pPr>
            <a:endParaRPr lang="en-US" altLang="zh-CN" sz="2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en-US" altLang="zh-CN" sz="2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5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  <p:sp>
        <p:nvSpPr>
          <p:cNvPr id="11" name="标题 1"/>
          <p:cNvSpPr txBox="1">
            <a:spLocks/>
          </p:cNvSpPr>
          <p:nvPr/>
        </p:nvSpPr>
        <p:spPr bwMode="auto">
          <a:xfrm>
            <a:off x="2267744" y="260648"/>
            <a:ext cx="5795963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整合营销和数据分析：数据分析的多个层次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381000" y="1066800"/>
            <a:ext cx="8229600" cy="5073650"/>
          </a:xfrm>
        </p:spPr>
        <p:txBody>
          <a:bodyPr/>
          <a:lstStyle/>
          <a:p>
            <a:pPr eaLnBrk="1" hangingPunct="1">
              <a:lnSpc>
                <a:spcPts val="3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KPI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解读辅助店铺诊断</a:t>
            </a:r>
            <a:endParaRPr lang="en-US" altLang="zh-CN" sz="2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3800"/>
              </a:lnSpc>
              <a:defRPr/>
            </a:pP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访客数：</a:t>
            </a:r>
            <a:r>
              <a:rPr lang="en-US" altLang="zh-CN" sz="1800" i="1" dirty="0" smtClean="0">
                <a:latin typeface="微软雅黑" pitchFamily="34" charset="-122"/>
                <a:ea typeface="微软雅黑" pitchFamily="34" charset="-122"/>
              </a:rPr>
              <a:t>SEO</a:t>
            </a:r>
            <a:r>
              <a:rPr lang="zh-CN" altLang="en-US" sz="1800" i="1" dirty="0" smtClean="0">
                <a:latin typeface="微软雅黑" pitchFamily="34" charset="-122"/>
                <a:ea typeface="微软雅黑" pitchFamily="34" charset="-122"/>
              </a:rPr>
              <a:t>和推广做好没？（包括活动）</a:t>
            </a:r>
            <a:endParaRPr lang="en-US" altLang="zh-CN" sz="1800" i="1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3800"/>
              </a:lnSpc>
              <a:defRPr/>
            </a:pP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转化率：页面描述？页面推荐？商品价格？客户评价？客服服务？</a:t>
            </a:r>
            <a:endParaRPr lang="en-US" altLang="zh-CN" sz="1800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3800"/>
              </a:lnSpc>
              <a:defRPr/>
            </a:pP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重复购买率：满意度？促销刺激？</a:t>
            </a:r>
            <a:endParaRPr lang="en-US" altLang="zh-CN" sz="1800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3800"/>
              </a:lnSpc>
              <a:defRPr/>
            </a:pP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平均订单价</a:t>
            </a:r>
            <a:r>
              <a:rPr lang="en-US" altLang="zh-CN" sz="1800" dirty="0" smtClean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客单价：关联推荐？搭配套餐？客服服务？大促销？</a:t>
            </a:r>
            <a:endParaRPr lang="en-US" altLang="zh-CN" sz="1800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3800"/>
              </a:lnSpc>
              <a:defRPr/>
            </a:pP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客户保持率（客户满意度）：刺激措施？客户关怀？质量问题？</a:t>
            </a:r>
            <a:endParaRPr lang="en-US" altLang="zh-CN" sz="1800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3800"/>
              </a:lnSpc>
              <a:defRPr/>
            </a:pPr>
            <a:r>
              <a:rPr lang="zh-CN" altLang="en-US" sz="1800" dirty="0" smtClean="0">
                <a:latin typeface="微软雅黑" pitchFamily="34" charset="-122"/>
                <a:ea typeface="微软雅黑" pitchFamily="34" charset="-122"/>
              </a:rPr>
              <a:t>每一级指标可以往下分解，进行同比，环比，行业比，看到自己店铺的问题</a:t>
            </a:r>
            <a:endParaRPr lang="en-US" altLang="zh-CN" sz="1800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Tx/>
              <a:buNone/>
            </a:pPr>
            <a:endParaRPr lang="en-US" altLang="zh-CN" sz="2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en-US" altLang="zh-CN" sz="2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5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  <p:pic>
        <p:nvPicPr>
          <p:cNvPr id="19461" name="Picture 2" descr="E:\图库\PNG图标库\2008090200030887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4652963"/>
            <a:ext cx="1439863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圆角矩形 6"/>
          <p:cNvSpPr/>
          <p:nvPr/>
        </p:nvSpPr>
        <p:spPr>
          <a:xfrm>
            <a:off x="4140200" y="5280025"/>
            <a:ext cx="3095625" cy="64928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19463" name="TextBox 7"/>
          <p:cNvSpPr txBox="1">
            <a:spLocks noChangeArrowheads="1"/>
          </p:cNvSpPr>
          <p:nvPr/>
        </p:nvSpPr>
        <p:spPr bwMode="auto">
          <a:xfrm>
            <a:off x="4284663" y="5426075"/>
            <a:ext cx="226215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理解业务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，用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好数据</a:t>
            </a:r>
          </a:p>
          <a:p>
            <a:pPr eaLnBrk="1" hangingPunct="1"/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0825" y="5293007"/>
            <a:ext cx="381635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 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每周总结一次经营指标树，先把握好大方向，再解决细节问题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标题 1"/>
          <p:cNvSpPr txBox="1">
            <a:spLocks/>
          </p:cNvSpPr>
          <p:nvPr/>
        </p:nvSpPr>
        <p:spPr bwMode="auto">
          <a:xfrm>
            <a:off x="2267744" y="260648"/>
            <a:ext cx="5795963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整合营销和数据分析：企业经营状况分析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内容占位符 2"/>
          <p:cNvSpPr>
            <a:spLocks noGrp="1"/>
          </p:cNvSpPr>
          <p:nvPr>
            <p:ph idx="4294967295"/>
          </p:nvPr>
        </p:nvSpPr>
        <p:spPr>
          <a:xfrm>
            <a:off x="251520" y="1052736"/>
            <a:ext cx="8229600" cy="5073650"/>
          </a:xfrm>
          <a:ln/>
        </p:spPr>
        <p:txBody>
          <a:bodyPr/>
          <a:lstStyle/>
          <a:p>
            <a:pPr eaLnBrk="1" hangingPunct="1"/>
            <a:r>
              <a:rPr lang="zh-CN" altLang="en-US" sz="1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树</a:t>
            </a:r>
            <a:endParaRPr lang="en-US" altLang="zh-CN" sz="1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en-US" altLang="zh-CN" sz="1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en-US" altLang="zh-CN" sz="1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en-US" altLang="zh-CN" sz="1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36" name="内容占位符 2"/>
          <p:cNvSpPr txBox="1">
            <a:spLocks/>
          </p:cNvSpPr>
          <p:nvPr/>
        </p:nvSpPr>
        <p:spPr bwMode="auto">
          <a:xfrm>
            <a:off x="323850" y="1052513"/>
            <a:ext cx="8280598" cy="496877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defRPr/>
            </a:pPr>
            <a:endParaRPr lang="en-US" altLang="zh-CN" sz="28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spcBef>
                <a:spcPct val="20000"/>
              </a:spcBef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	</a:t>
            </a:r>
          </a:p>
          <a:p>
            <a:pPr eaLnBrk="1" hangingPunct="1">
              <a:spcBef>
                <a:spcPct val="20000"/>
              </a:spcBef>
              <a:defRPr/>
            </a:pP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	</a:t>
            </a:r>
          </a:p>
          <a:p>
            <a:pPr eaLnBrk="1" hangingPunct="1">
              <a:spcBef>
                <a:spcPct val="20000"/>
              </a:spcBef>
              <a:defRPr/>
            </a:pP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	</a:t>
            </a:r>
          </a:p>
          <a:p>
            <a:pPr eaLnBrk="1" hangingPunct="1">
              <a:spcBef>
                <a:spcPct val="20000"/>
              </a:spcBef>
              <a:defRPr/>
            </a:pPr>
            <a:endParaRPr lang="en-US" altLang="zh-CN" sz="28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spcBef>
                <a:spcPct val="20000"/>
              </a:spcBef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	</a:t>
            </a:r>
          </a:p>
          <a:p>
            <a:pPr algn="ctr" eaLnBrk="1" hangingPunct="1">
              <a:spcBef>
                <a:spcPct val="20000"/>
              </a:spcBef>
              <a:defRPr/>
            </a:pP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6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 dirty="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 dirty="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  <p:graphicFrame>
        <p:nvGraphicFramePr>
          <p:cNvPr id="6" name="图示 5"/>
          <p:cNvGraphicFramePr/>
          <p:nvPr>
            <p:extLst>
              <p:ext uri="{D42A27DB-BD31-4B8C-83A1-F6EECF244321}">
                <p14:modId xmlns="" xmlns:p14="http://schemas.microsoft.com/office/powerpoint/2010/main" val="3570753271"/>
              </p:ext>
            </p:extLst>
          </p:nvPr>
        </p:nvGraphicFramePr>
        <p:xfrm>
          <a:off x="595323" y="1428736"/>
          <a:ext cx="7992888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内容占位符 2"/>
          <p:cNvSpPr txBox="1">
            <a:spLocks/>
          </p:cNvSpPr>
          <p:nvPr/>
        </p:nvSpPr>
        <p:spPr bwMode="auto">
          <a:xfrm>
            <a:off x="457200" y="1052513"/>
            <a:ext cx="8229600" cy="507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ts val="3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KPI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解读辅助店铺诊断</a:t>
            </a:r>
            <a:endParaRPr kumimoji="0" lang="en-US" altLang="zh-CN" sz="2400" b="0" i="0" u="none" strike="noStrike" kern="0" cap="none" spc="0" normalizeH="0" baseline="0" noProof="0" dirty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0" cap="none" spc="0" normalizeH="0" baseline="0" noProof="0" dirty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altLang="zh-CN" sz="2400" b="0" i="0" u="none" strike="noStrike" kern="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0" name="标题 1"/>
          <p:cNvSpPr txBox="1">
            <a:spLocks/>
          </p:cNvSpPr>
          <p:nvPr/>
        </p:nvSpPr>
        <p:spPr bwMode="auto">
          <a:xfrm>
            <a:off x="2267744" y="260648"/>
            <a:ext cx="5795963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整合营销和数据分析：企业经营状况分析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内容占位符 2"/>
          <p:cNvSpPr>
            <a:spLocks noGrp="1"/>
          </p:cNvSpPr>
          <p:nvPr>
            <p:ph idx="4294967295"/>
          </p:nvPr>
        </p:nvSpPr>
        <p:spPr>
          <a:xfrm>
            <a:off x="251520" y="1052736"/>
            <a:ext cx="8229600" cy="5073650"/>
          </a:xfrm>
          <a:ln/>
        </p:spPr>
        <p:txBody>
          <a:bodyPr/>
          <a:lstStyle/>
          <a:p>
            <a:pPr eaLnBrk="1" hangingPunct="1"/>
            <a:r>
              <a:rPr lang="zh-CN" altLang="en-US" sz="1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树</a:t>
            </a:r>
            <a:endParaRPr lang="en-US" altLang="zh-CN" sz="1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en-US" altLang="zh-CN" sz="1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en-US" altLang="zh-CN" sz="1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en-US" altLang="zh-CN" sz="1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36" name="内容占位符 2"/>
          <p:cNvSpPr txBox="1">
            <a:spLocks/>
          </p:cNvSpPr>
          <p:nvPr/>
        </p:nvSpPr>
        <p:spPr bwMode="auto">
          <a:xfrm>
            <a:off x="323850" y="1052513"/>
            <a:ext cx="8280598" cy="496877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KPI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解读辅助店铺诊断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zh-CN" altLang="en-US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难点：行业性的数据如何对比？</a:t>
            </a:r>
            <a:endParaRPr lang="en-US" altLang="zh-CN" sz="200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spcBef>
                <a:spcPct val="20000"/>
              </a:spcBef>
              <a:defRPr/>
            </a:pPr>
            <a:r>
              <a:rPr lang="en-US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本月、本季度的本店铺和行业的数据对比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spcBef>
                <a:spcPct val="20000"/>
              </a:spcBef>
              <a:defRPr/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历史上，以年为周期的行业性数据对比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	</a:t>
            </a:r>
          </a:p>
          <a:p>
            <a:pPr eaLnBrk="1" hangingPunct="1">
              <a:spcBef>
                <a:spcPct val="20000"/>
              </a:spcBef>
              <a:defRPr/>
            </a:pP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	</a:t>
            </a:r>
          </a:p>
          <a:p>
            <a:pPr eaLnBrk="1" hangingPunct="1">
              <a:spcBef>
                <a:spcPct val="20000"/>
              </a:spcBef>
              <a:defRPr/>
            </a:pP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	</a:t>
            </a:r>
          </a:p>
          <a:p>
            <a:pPr eaLnBrk="1" hangingPunct="1">
              <a:spcBef>
                <a:spcPct val="20000"/>
              </a:spcBef>
              <a:defRPr/>
            </a:pPr>
            <a:endParaRPr lang="en-US" altLang="zh-CN" sz="28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spcBef>
                <a:spcPct val="20000"/>
              </a:spcBef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	</a:t>
            </a:r>
          </a:p>
          <a:p>
            <a:pPr algn="ctr" eaLnBrk="1" hangingPunct="1">
              <a:spcBef>
                <a:spcPct val="20000"/>
              </a:spcBef>
              <a:defRPr/>
            </a:pP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6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  <p:graphicFrame>
        <p:nvGraphicFramePr>
          <p:cNvPr id="6" name="图表 5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88744924"/>
              </p:ext>
            </p:extLst>
          </p:nvPr>
        </p:nvGraphicFramePr>
        <p:xfrm>
          <a:off x="571472" y="2857496"/>
          <a:ext cx="8208912" cy="3384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标题 1"/>
          <p:cNvSpPr txBox="1">
            <a:spLocks/>
          </p:cNvSpPr>
          <p:nvPr/>
        </p:nvSpPr>
        <p:spPr bwMode="auto">
          <a:xfrm>
            <a:off x="2267744" y="260648"/>
            <a:ext cx="5795963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整合营销和数据分析：企业经营状况分析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4294967295"/>
          </p:nvPr>
        </p:nvSpPr>
        <p:spPr>
          <a:xfrm>
            <a:off x="457200" y="1308100"/>
            <a:ext cx="8229600" cy="5073650"/>
          </a:xfrm>
        </p:spPr>
        <p:txBody>
          <a:bodyPr/>
          <a:lstStyle/>
          <a:p>
            <a:pPr eaLnBrk="1" hangingPunct="1"/>
            <a:endParaRPr lang="en-US" altLang="zh-CN" sz="2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en-US" altLang="zh-CN" sz="2400" b="1" dirty="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en-US" altLang="zh-CN" sz="2400" b="1" dirty="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en-US" altLang="zh-CN" sz="2400" b="1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r>
              <a:rPr lang="zh-CN" altLang="en-US" b="1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讨论</a:t>
            </a:r>
            <a:r>
              <a:rPr lang="en-US" altLang="zh-CN" b="1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b="1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什么是整合营销？</a:t>
            </a:r>
            <a:endParaRPr lang="en-US" altLang="zh-CN" b="1" dirty="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buNone/>
            </a:pPr>
            <a:endParaRPr lang="en-US" altLang="zh-CN" b="1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Tx/>
              <a:buNone/>
            </a:pPr>
            <a:endParaRPr lang="zh-CN" altLang="en-US" sz="2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371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457200" y="1052513"/>
            <a:ext cx="8229600" cy="5073650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推广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  <a:endParaRPr lang="zh-CN" altLang="en-US" sz="2000" dirty="0" smtClean="0"/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搜索类推广：直通车、自然搜索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社区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CPS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类推广：淘宝客、美丽说等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淘宝社区互动类活动：淘画报、淘女郎、淘金币等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店铺活动：限时折扣、团购、秒杀、搭配套餐、聚划算、类目活动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前台推广类营销工具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钻展、焦点图</a:t>
            </a:r>
            <a:endParaRPr lang="en-US" altLang="zh-CN" sz="2000" dirty="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淘宝外社区推广</a:t>
            </a:r>
            <a:endParaRPr lang="zh-CN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17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2267744" y="260648"/>
            <a:ext cx="5795963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整合营销和数据分析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推广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457200" y="1052513"/>
            <a:ext cx="8229600" cy="5073650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客户分析</a:t>
            </a:r>
            <a:endParaRPr lang="zh-CN" altLang="en-US" sz="2000" dirty="0" smtClean="0"/>
          </a:p>
          <a:p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客户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基于生命周期的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RFM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分析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新客户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活跃回头客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预流失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、流失）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客户的偏好：类目、品牌、单品</a:t>
            </a:r>
          </a:p>
          <a:p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客户的时段、日期消费特性</a:t>
            </a:r>
          </a:p>
          <a:p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客户对于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刺激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的特性（价格敏感、新品敏感、品牌敏感、类目敏感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…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）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客户固有的属性，生日、地理位置、年龄、性别、学历</a:t>
            </a:r>
          </a:p>
          <a:p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客户对于浏览行为的特性（浏览不买，浏览爱买，不浏览爱买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..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）</a:t>
            </a:r>
          </a:p>
          <a:p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客户对于客服行为的特性</a:t>
            </a:r>
          </a:p>
          <a:p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客户对于消费诚信行为的特征（退货，换货，砍价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下单不成交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..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）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基于以上数据的客户模型（相似度、决策树、聚类、分类等）</a:t>
            </a:r>
            <a:endParaRPr lang="zh-CN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17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2267744" y="260648"/>
            <a:ext cx="5795963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整合营销和数据分析：客户分析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457200" y="1052513"/>
            <a:ext cx="8229600" cy="5073650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商品分析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商品、品牌、类目的季节性因素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定价分析：商品在市场上的定价</a:t>
            </a:r>
            <a:endParaRPr lang="zh-CN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商品的客户群体覆盖率</a:t>
            </a:r>
            <a:endParaRPr lang="zh-CN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商品的关联性分析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商品的人群定位和商品矩阵：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None/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引流商品、利润商品、边缘商品、潜力商品</a:t>
            </a:r>
            <a:endParaRPr lang="zh-CN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endParaRPr lang="zh-CN" altLang="en-US" sz="2000" dirty="0" smtClean="0"/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17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2267744" y="260648"/>
            <a:ext cx="5795963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整合营销和数据分析：商品分析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457200" y="1052513"/>
            <a:ext cx="8229600" cy="5073650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客服分析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客服的销售绩效分析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None/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销售额、订单价、转化率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None/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客服的服务质量分析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None/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客户好评、客户差评、响应时间、平均字数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None/>
            </a:pPr>
            <a:endParaRPr lang="zh-CN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客户分析对客服的支持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ü"/>
            </a:pP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客户基本信息推荐</a:t>
            </a:r>
          </a:p>
          <a:p>
            <a:pPr>
              <a:buFont typeface="Wingdings" pitchFamily="2" charset="2"/>
              <a:buChar char="ü"/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客户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档案系统、黑名单系统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ü"/>
            </a:pP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基于当前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客户在看什么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当前客户页面停留时间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的推荐</a:t>
            </a:r>
          </a:p>
          <a:p>
            <a:pPr>
              <a:buFont typeface="Wingdings" pitchFamily="2" charset="2"/>
              <a:buChar char="ü"/>
            </a:pP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偏好、聊天关键词、热卖、关联等推荐</a:t>
            </a:r>
          </a:p>
          <a:p>
            <a:pPr>
              <a:buFont typeface="Wingdings" pitchFamily="2" charset="2"/>
              <a:buChar char="ü"/>
            </a:pPr>
            <a:r>
              <a:rPr lang="zh-CN" altLang="zh-CN" sz="2000" dirty="0" smtClean="0">
                <a:latin typeface="微软雅黑" pitchFamily="34" charset="-122"/>
                <a:ea typeface="微软雅黑" pitchFamily="34" charset="-122"/>
              </a:rPr>
              <a:t>内部知识库</a:t>
            </a:r>
          </a:p>
          <a:p>
            <a:pPr>
              <a:buNone/>
            </a:pPr>
            <a:endParaRPr lang="zh-CN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buNone/>
            </a:pPr>
            <a:endParaRPr lang="zh-CN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endParaRPr lang="zh-CN" altLang="en-US" sz="2000" dirty="0" smtClean="0"/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17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2267744" y="260648"/>
            <a:ext cx="5795963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整合营销和数据分析：客服分析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  <p:sp>
        <p:nvSpPr>
          <p:cNvPr id="5" name="内容占位符 3"/>
          <p:cNvSpPr txBox="1">
            <a:spLocks/>
          </p:cNvSpPr>
          <p:nvPr/>
        </p:nvSpPr>
        <p:spPr bwMode="auto">
          <a:xfrm>
            <a:off x="381000" y="1600200"/>
            <a:ext cx="8229600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整合营销和数据库营销</a:t>
            </a:r>
            <a:endParaRPr kumimoji="0" lang="en-US" altLang="zh-CN" sz="3200" b="1" i="0" u="none" strike="noStrike" kern="0" cap="none" spc="0" normalizeH="0" baseline="0" noProof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讨论：什么是数据库营销？</a:t>
            </a:r>
            <a:endParaRPr kumimoji="0" lang="en-US" altLang="zh-CN" sz="2000" b="1" i="0" u="none" strike="noStrike" kern="0" cap="none" spc="0" normalizeH="0" baseline="0" noProof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数据库营销的流程和应用</a:t>
            </a:r>
            <a:endParaRPr kumimoji="0" lang="en-US" altLang="zh-CN" sz="2000" b="1" i="0" u="none" strike="noStrike" kern="0" cap="none" spc="0" normalizeH="0" baseline="0" noProof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客户细分</a:t>
            </a:r>
            <a:r>
              <a:rPr kumimoji="0" lang="en-US" altLang="zh-CN" sz="2000" b="1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——</a:t>
            </a: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数据库营销的基础</a:t>
            </a:r>
            <a:endParaRPr kumimoji="0" lang="en-US" altLang="zh-CN" sz="2000" b="1" i="0" u="none" strike="noStrike" kern="0" cap="none" spc="0" normalizeH="0" baseline="0" noProof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干货案例：某大卖家的数据库营销案例</a:t>
            </a:r>
            <a:endParaRPr kumimoji="0" lang="en-US" altLang="zh-CN" sz="2000" b="1" i="0" u="none" strike="noStrike" kern="0" cap="none" spc="0" normalizeH="0" baseline="0" noProof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altLang="zh-CN" sz="3200" b="1" i="0" u="none" strike="noStrike" kern="0" cap="none" spc="0" normalizeH="0" baseline="0" noProof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381000" y="2209800"/>
            <a:ext cx="4724400" cy="4572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4294967295"/>
          </p:nvPr>
        </p:nvSpPr>
        <p:spPr>
          <a:xfrm>
            <a:off x="381000" y="1600200"/>
            <a:ext cx="8229600" cy="3257550"/>
          </a:xfrm>
        </p:spPr>
        <p:txBody>
          <a:bodyPr/>
          <a:lstStyle/>
          <a:p>
            <a:pPr eaLnBrk="1" hangingPunct="1">
              <a:buFont typeface="Arial" pitchFamily="34" charset="0"/>
              <a:buChar char="•"/>
            </a:pPr>
            <a:r>
              <a:rPr lang="zh-CN" altLang="en-US" b="1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整合营销和数据库营销</a:t>
            </a:r>
            <a:endParaRPr lang="en-US" altLang="zh-CN" b="1" dirty="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讨论：什么是数据库营销？</a:t>
            </a:r>
            <a:endParaRPr lang="en-US" altLang="zh-CN" sz="20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数据库营销的流程和应用</a:t>
            </a:r>
            <a:endParaRPr lang="en-US" altLang="zh-CN" sz="20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客户细分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数据库营销的基础</a:t>
            </a:r>
            <a:endParaRPr lang="en-US" altLang="zh-CN" sz="20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干货案例：某大卖家的数据库营销案例</a:t>
            </a:r>
            <a:endParaRPr lang="en-US" altLang="zh-CN" sz="20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endParaRPr lang="en-US" altLang="zh-CN" b="1" dirty="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Tx/>
              <a:buNone/>
            </a:pPr>
            <a:endParaRPr lang="zh-CN" altLang="en-US" sz="2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371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457200" y="1052513"/>
            <a:ext cx="8258204" cy="5162569"/>
          </a:xfrm>
        </p:spPr>
        <p:txBody>
          <a:bodyPr/>
          <a:lstStyle/>
          <a:p>
            <a:pPr eaLnBrk="1" hangingPunct="1">
              <a:lnSpc>
                <a:spcPts val="2880"/>
              </a:lnSpc>
            </a:pPr>
            <a:r>
              <a:rPr lang="zh-CN" altLang="en-US" sz="2400" b="1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数据库营销的概念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Char char="ü"/>
            </a:pPr>
            <a:r>
              <a:rPr lang="zh-CN" altLang="en-US" sz="2000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以数据挖掘为核心</a:t>
            </a:r>
            <a:endParaRPr lang="en-US" altLang="zh-CN" sz="2000" dirty="0" smtClean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Char char="ü"/>
            </a:pPr>
            <a:r>
              <a:rPr lang="zh-CN" altLang="en-US" sz="2000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收集和积累会员（用户或消费者）信息</a:t>
            </a:r>
            <a:endParaRPr lang="en-US" altLang="zh-CN" sz="2000" dirty="0" smtClean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Char char="ü"/>
            </a:pPr>
            <a:r>
              <a:rPr lang="zh-CN" altLang="en-US" sz="2000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与顾客建立一对一的互动沟通进行客户关系的维护</a:t>
            </a:r>
            <a:endParaRPr lang="en-US" altLang="zh-CN" sz="2000" dirty="0" smtClean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Char char="ü"/>
            </a:pPr>
            <a:r>
              <a:rPr lang="zh-CN" altLang="en-US" sz="2000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针对性的使用电子邮件、短信、电话、信件等多种方式进行沟通</a:t>
            </a:r>
            <a:endParaRPr lang="en-US" altLang="zh-CN" sz="2000" dirty="0" smtClean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Char char="ü"/>
            </a:pPr>
            <a:r>
              <a:rPr lang="zh-CN" altLang="en-US" sz="2000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通过基于客户细分模型的互动营销方式进行沟通</a:t>
            </a:r>
            <a:endParaRPr lang="en-US" altLang="zh-CN" sz="2000" dirty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Tx/>
              <a:buNone/>
            </a:pPr>
            <a:endParaRPr lang="en-US" altLang="zh-CN" sz="16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Tx/>
              <a:buNone/>
            </a:pPr>
            <a:endParaRPr lang="en-US" altLang="zh-CN" sz="16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buFontTx/>
              <a:buNone/>
            </a:pPr>
            <a:r>
              <a:rPr lang="en-US" altLang="zh-CN" sz="1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endParaRPr lang="zh-CN" altLang="en-US" sz="16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38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2267744" y="260648"/>
            <a:ext cx="5795963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讨论：什么是数据库营销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356992"/>
            <a:ext cx="6048672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2267744" y="260648"/>
            <a:ext cx="5795963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讨论：什么是数据库营销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5" name="内容占位符 2"/>
          <p:cNvSpPr txBox="1">
            <a:spLocks/>
          </p:cNvSpPr>
          <p:nvPr/>
        </p:nvSpPr>
        <p:spPr bwMode="auto">
          <a:xfrm>
            <a:off x="457200" y="1052513"/>
            <a:ext cx="8258204" cy="5162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ts val="288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数据库营销的基础</a:t>
            </a:r>
            <a:r>
              <a:rPr lang="en-US" altLang="zh-CN" sz="2400" b="1" kern="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b="1" kern="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客户细分</a:t>
            </a: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zh-CN" altLang="en-US" sz="2000" kern="0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通过客户群体的细分，找到每个群体客户最佳的维系方式</a:t>
            </a: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zh-CN" altLang="en-US" sz="2000" kern="0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通过客户群体的细分，找到潜在客户转化的最佳方式</a:t>
            </a:r>
            <a:endParaRPr kumimoji="0" lang="en-US" altLang="zh-CN" sz="2000" b="0" i="0" u="none" strike="noStrike" kern="0" cap="none" spc="0" normalizeH="0" baseline="0" noProof="0" dirty="0" smtClean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zh-CN" altLang="en-US" sz="2000" kern="0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把粗放的经营转向细分的经营，大幅度提高电商竞争力</a:t>
            </a:r>
            <a:endParaRPr kumimoji="0" lang="en-US" altLang="zh-CN" sz="2000" b="1" i="0" u="none" strike="noStrike" kern="0" cap="none" spc="0" normalizeH="0" baseline="0" noProof="0" dirty="0" smtClean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	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852936"/>
            <a:ext cx="7271052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2267744" y="260648"/>
            <a:ext cx="5795963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讨论：什么是数据库营销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5" name="内容占位符 2"/>
          <p:cNvSpPr txBox="1">
            <a:spLocks/>
          </p:cNvSpPr>
          <p:nvPr/>
        </p:nvSpPr>
        <p:spPr bwMode="auto">
          <a:xfrm>
            <a:off x="457200" y="1052513"/>
            <a:ext cx="8258204" cy="5162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ts val="288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数据库营销的目标</a:t>
            </a:r>
            <a:r>
              <a:rPr lang="en-US" altLang="zh-CN" sz="2400" b="1" kern="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b="1" kern="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重复购买、客户保持、提高转化</a:t>
            </a: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zh-CN" altLang="en-US" sz="2000" kern="0" noProof="0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数据库营销主要抓三个方面</a:t>
            </a:r>
            <a:endParaRPr lang="en-US" altLang="zh-CN" sz="2000" kern="0" noProof="0" dirty="0" smtClean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zh-CN" altLang="en-US" sz="2000" b="0" i="0" u="none" strike="noStrike" kern="0" cap="none" spc="0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提高转化率：在营销的各个互动环节提高客户转化</a:t>
            </a:r>
            <a:endParaRPr kumimoji="0" lang="en-US" altLang="zh-CN" sz="2000" b="0" i="0" u="none" strike="noStrike" kern="0" cap="none" spc="0" normalizeH="0" baseline="0" dirty="0" smtClean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zh-CN" altLang="en-US" sz="2000" kern="0" noProof="0" dirty="0" smtClean="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重复购买：促进客户的重复购买</a:t>
            </a:r>
            <a:endParaRPr lang="en-US" altLang="zh-CN" sz="2000" kern="0" noProof="0" dirty="0" smtClean="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zh-CN" altLang="en-US" sz="2000" b="0" i="0" u="none" strike="noStrike" kern="0" cap="none" spc="0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客户保持：防止客户的流失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	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cxnSp>
        <p:nvCxnSpPr>
          <p:cNvPr id="26" name="肘形连接符 25"/>
          <p:cNvCxnSpPr/>
          <p:nvPr/>
        </p:nvCxnSpPr>
        <p:spPr>
          <a:xfrm rot="10800000" flipV="1">
            <a:off x="5572776" y="5072830"/>
            <a:ext cx="1285884" cy="428628"/>
          </a:xfrm>
          <a:prstGeom prst="bentConnector3">
            <a:avLst>
              <a:gd name="adj1" fmla="val 98563"/>
            </a:avLst>
          </a:prstGeom>
          <a:ln w="6350"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7" name="肘形连接符 95"/>
          <p:cNvCxnSpPr/>
          <p:nvPr/>
        </p:nvCxnSpPr>
        <p:spPr>
          <a:xfrm>
            <a:off x="6587728" y="5071120"/>
            <a:ext cx="1771130" cy="358900"/>
          </a:xfrm>
          <a:prstGeom prst="bentConnector3">
            <a:avLst>
              <a:gd name="adj1" fmla="val 99739"/>
            </a:avLst>
          </a:prstGeom>
          <a:ln w="6350"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8" name="肘形连接符 27"/>
          <p:cNvCxnSpPr/>
          <p:nvPr/>
        </p:nvCxnSpPr>
        <p:spPr>
          <a:xfrm rot="5400000" flipH="1" flipV="1">
            <a:off x="6919639" y="5658136"/>
            <a:ext cx="11749" cy="52"/>
          </a:xfrm>
          <a:prstGeom prst="bentConnector3">
            <a:avLst>
              <a:gd name="adj1" fmla="val 50000"/>
            </a:avLst>
          </a:prstGeom>
          <a:ln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9" name="肘形连接符 95"/>
          <p:cNvCxnSpPr/>
          <p:nvPr/>
        </p:nvCxnSpPr>
        <p:spPr>
          <a:xfrm>
            <a:off x="2358066" y="5072830"/>
            <a:ext cx="1656184" cy="504056"/>
          </a:xfrm>
          <a:prstGeom prst="bentConnector2">
            <a:avLst/>
          </a:prstGeom>
          <a:ln w="6350"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0" name="肘形连接符 29"/>
          <p:cNvCxnSpPr/>
          <p:nvPr/>
        </p:nvCxnSpPr>
        <p:spPr>
          <a:xfrm rot="10800000" flipV="1">
            <a:off x="827088" y="5072830"/>
            <a:ext cx="1602416" cy="430338"/>
          </a:xfrm>
          <a:prstGeom prst="bentConnector3">
            <a:avLst>
              <a:gd name="adj1" fmla="val 86187"/>
            </a:avLst>
          </a:prstGeom>
          <a:ln w="6350"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1" name="肘形连接符 30"/>
          <p:cNvCxnSpPr/>
          <p:nvPr/>
        </p:nvCxnSpPr>
        <p:spPr>
          <a:xfrm rot="5400000" flipH="1" flipV="1">
            <a:off x="2680520" y="5725042"/>
            <a:ext cx="11749" cy="52"/>
          </a:xfrm>
          <a:prstGeom prst="bentConnector3">
            <a:avLst>
              <a:gd name="adj1" fmla="val 50000"/>
            </a:avLst>
          </a:prstGeom>
          <a:ln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32" name="圆角矩形 31"/>
          <p:cNvSpPr/>
          <p:nvPr/>
        </p:nvSpPr>
        <p:spPr>
          <a:xfrm>
            <a:off x="3851920" y="2996952"/>
            <a:ext cx="1800225" cy="705867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客人数</a:t>
            </a:r>
            <a:endParaRPr lang="en-US" altLang="zh-CN" sz="2000" b="1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1715124" y="4279032"/>
            <a:ext cx="1657350" cy="630238"/>
          </a:xfrm>
          <a:prstGeom prst="roundRect">
            <a:avLst/>
          </a:prstGeom>
          <a:blipFill>
            <a:blip r:embed="rId3" cstate="print"/>
            <a:tile tx="0" ty="0" sx="100000" sy="100000" flip="none" algn="tl"/>
          </a:blip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未购买转化</a:t>
            </a:r>
            <a:endParaRPr lang="en-US" altLang="zh-CN" sz="20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4" name="肘形连接符 33"/>
          <p:cNvCxnSpPr>
            <a:stCxn id="32" idx="2"/>
            <a:endCxn id="33" idx="0"/>
          </p:cNvCxnSpPr>
          <p:nvPr/>
        </p:nvCxnSpPr>
        <p:spPr>
          <a:xfrm rot="5400000">
            <a:off x="3359810" y="2886808"/>
            <a:ext cx="576213" cy="2208234"/>
          </a:xfrm>
          <a:prstGeom prst="bentConnector3">
            <a:avLst>
              <a:gd name="adj1" fmla="val 50000"/>
            </a:avLst>
          </a:prstGeom>
          <a:ln w="6350"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5" name="肘形连接符 20"/>
          <p:cNvCxnSpPr/>
          <p:nvPr/>
        </p:nvCxnSpPr>
        <p:spPr>
          <a:xfrm>
            <a:off x="4715520" y="3991000"/>
            <a:ext cx="2160092" cy="576064"/>
          </a:xfrm>
          <a:prstGeom prst="bentConnector2">
            <a:avLst/>
          </a:prstGeom>
          <a:ln w="6350"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36" name="圆角矩形 35"/>
          <p:cNvSpPr/>
          <p:nvPr/>
        </p:nvSpPr>
        <p:spPr>
          <a:xfrm>
            <a:off x="5999566" y="4279032"/>
            <a:ext cx="1774550" cy="579484"/>
          </a:xfrm>
          <a:prstGeom prst="roundRect">
            <a:avLst/>
          </a:prstGeom>
          <a:blipFill>
            <a:blip r:embed="rId4" cstate="print"/>
            <a:tile tx="0" ty="0" sx="100000" sy="100000" flip="none" algn="tl"/>
          </a:blip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客户的保持</a:t>
            </a:r>
            <a:endParaRPr lang="en-US" altLang="zh-CN" sz="20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1958359" y="5287144"/>
            <a:ext cx="1143008" cy="1143008"/>
          </a:xfrm>
          <a:prstGeom prst="roundRect">
            <a:avLst/>
          </a:prstGeom>
          <a:blipFill>
            <a:blip r:embed="rId5" cstate="print"/>
            <a:tile tx="0" ty="0" sx="100000" sy="100000" flip="none" algn="tl"/>
          </a:blip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询问未购买转化</a:t>
            </a:r>
            <a:endParaRPr lang="en-US" altLang="zh-CN" sz="16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477910" y="5287144"/>
            <a:ext cx="1143008" cy="1143008"/>
          </a:xfrm>
          <a:prstGeom prst="roundRect">
            <a:avLst/>
          </a:prstGeom>
          <a:blipFill>
            <a:blip r:embed="rId5" cstate="print"/>
            <a:tile tx="0" ty="0" sx="100000" sy="100000" flip="none" algn="tl"/>
          </a:blip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浏览未购买转化</a:t>
            </a:r>
            <a:endParaRPr lang="en-US" altLang="zh-CN" sz="16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3429636" y="5287144"/>
            <a:ext cx="1143008" cy="1143008"/>
          </a:xfrm>
          <a:prstGeom prst="roundRect">
            <a:avLst/>
          </a:prstGeom>
          <a:blipFill>
            <a:blip r:embed="rId5" cstate="print"/>
            <a:tile tx="0" ty="0" sx="100000" sy="100000" flip="none" algn="tl"/>
          </a:blip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下单未支付转化</a:t>
            </a:r>
            <a:endParaRPr lang="en-US" altLang="zh-CN" sz="16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5049910" y="5287144"/>
            <a:ext cx="1143008" cy="1143008"/>
          </a:xfrm>
          <a:prstGeom prst="roundRect">
            <a:avLst/>
          </a:prstGeom>
          <a:blipFill>
            <a:blip r:embed="rId6" cstate="print"/>
            <a:tile tx="0" ty="0" sx="100000" sy="100000" flip="none" algn="tl"/>
          </a:blip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流失客户挽回</a:t>
            </a:r>
            <a:endParaRPr lang="en-US" altLang="zh-CN" sz="16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6358594" y="5287144"/>
            <a:ext cx="1143008" cy="1143008"/>
          </a:xfrm>
          <a:prstGeom prst="roundRect">
            <a:avLst/>
          </a:prstGeom>
          <a:blipFill>
            <a:blip r:embed="rId6" cstate="print"/>
            <a:tile tx="0" ty="0" sx="100000" sy="100000" flip="none" algn="tl"/>
          </a:blip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活跃客户的购买</a:t>
            </a:r>
            <a:endParaRPr lang="en-US" altLang="zh-CN" sz="16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7798754" y="5287144"/>
            <a:ext cx="1143008" cy="1143008"/>
          </a:xfrm>
          <a:prstGeom prst="roundRect">
            <a:avLst/>
          </a:prstGeom>
          <a:blipFill>
            <a:blip r:embed="rId6" cstate="print"/>
            <a:tile tx="0" ty="0" sx="100000" sy="100000" flip="none" algn="tl"/>
          </a:blip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新客户的培养</a:t>
            </a:r>
            <a:endParaRPr lang="en-US" altLang="zh-CN" sz="16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 rot="5400000">
            <a:off x="2349181" y="5108549"/>
            <a:ext cx="357190" cy="1588"/>
          </a:xfrm>
          <a:prstGeom prst="line">
            <a:avLst/>
          </a:prstGeom>
          <a:ln w="6350"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rot="5400000">
            <a:off x="6692010" y="5080921"/>
            <a:ext cx="357190" cy="1588"/>
          </a:xfrm>
          <a:prstGeom prst="line">
            <a:avLst/>
          </a:prstGeom>
          <a:ln w="6350"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457200" y="1052513"/>
            <a:ext cx="8258204" cy="4591065"/>
          </a:xfrm>
        </p:spPr>
        <p:txBody>
          <a:bodyPr/>
          <a:lstStyle/>
          <a:p>
            <a:pPr eaLnBrk="1" hangingPunct="1">
              <a:lnSpc>
                <a:spcPts val="2700"/>
              </a:lnSpc>
            </a:pPr>
            <a:r>
              <a:rPr lang="zh-CN" altLang="en-US" sz="2400" b="1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整合营销体系的七个环节都可以借助数据库营销</a:t>
            </a:r>
            <a:endParaRPr lang="en-US" altLang="zh-CN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en-US" altLang="zh-CN" sz="2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3000"/>
              </a:lnSpc>
              <a:buFont typeface="Wingdings" pitchFamily="2" charset="2"/>
              <a:buChar char="ü"/>
            </a:pPr>
            <a:r>
              <a:rPr lang="zh-CN" altLang="en-US" sz="200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客户如何进入我的店铺？</a:t>
            </a:r>
            <a:endParaRPr lang="en-US" altLang="zh-CN" sz="2000" dirty="0" smtClean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3000"/>
              </a:lnSpc>
              <a:buFont typeface="Wingdings" pitchFamily="2" charset="2"/>
              <a:buChar char="ü"/>
            </a:pPr>
            <a:r>
              <a:rPr lang="zh-CN" altLang="en-US" sz="200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如何让客户看了就买且买的更多</a:t>
            </a:r>
            <a:endParaRPr lang="en-US" altLang="zh-CN" sz="2000" dirty="0" smtClean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3000"/>
              </a:lnSpc>
              <a:buFont typeface="Wingdings" pitchFamily="2" charset="2"/>
              <a:buChar char="ü"/>
            </a:pPr>
            <a:r>
              <a:rPr lang="zh-CN" altLang="en-US" sz="200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如何让客户问了就买且买的更多</a:t>
            </a:r>
            <a:endParaRPr lang="en-US" altLang="zh-CN" sz="2000" dirty="0" smtClean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3000"/>
              </a:lnSpc>
              <a:buFont typeface="Wingdings" pitchFamily="2" charset="2"/>
              <a:buChar char="ü"/>
            </a:pPr>
            <a:r>
              <a:rPr lang="zh-CN" altLang="en-US" sz="200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如何让客户下了单就付款</a:t>
            </a:r>
            <a:endParaRPr lang="en-US" altLang="zh-CN" sz="2000" dirty="0" smtClean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3000"/>
              </a:lnSpc>
              <a:buFont typeface="Wingdings" pitchFamily="2" charset="2"/>
              <a:buChar char="ü"/>
            </a:pPr>
            <a:r>
              <a:rPr lang="zh-CN" altLang="en-US" sz="200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如何把新客户培养成回头客</a:t>
            </a:r>
            <a:endParaRPr lang="en-US" altLang="zh-CN" sz="2000" dirty="0" smtClean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3000"/>
              </a:lnSpc>
              <a:buFont typeface="Wingdings" pitchFamily="2" charset="2"/>
              <a:buChar char="ü"/>
            </a:pPr>
            <a:r>
              <a:rPr lang="zh-CN" altLang="en-US" sz="200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如何让回头客保持活跃购买</a:t>
            </a:r>
            <a:endParaRPr lang="en-US" altLang="zh-CN" sz="2000" dirty="0" smtClean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3000"/>
              </a:lnSpc>
              <a:buFont typeface="Wingdings" pitchFamily="2" charset="2"/>
              <a:buChar char="ü"/>
            </a:pPr>
            <a:r>
              <a:rPr lang="zh-CN" altLang="en-US" sz="200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如何防止客户流失且挽回流失客户？</a:t>
            </a:r>
            <a:endParaRPr lang="en-US" altLang="zh-CN" sz="2000" dirty="0" smtClean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en-US" altLang="zh-CN" sz="2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None/>
            </a:pPr>
            <a:endParaRPr lang="en-US" altLang="zh-CN" sz="2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Tx/>
              <a:buNone/>
            </a:pPr>
            <a:endParaRPr lang="en-US" altLang="zh-CN" sz="16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Tx/>
              <a:buNone/>
            </a:pPr>
            <a:endParaRPr lang="en-US" altLang="zh-CN" sz="16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buFontTx/>
              <a:buNone/>
            </a:pPr>
            <a:r>
              <a:rPr lang="en-US" altLang="zh-CN" sz="1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endParaRPr lang="zh-CN" altLang="en-US" sz="16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38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526868" y="5643578"/>
            <a:ext cx="8143932" cy="785818"/>
          </a:xfrm>
          <a:prstGeom prst="roundRect">
            <a:avLst/>
          </a:prstGeom>
          <a:blipFill>
            <a:blip r:embed="rId2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714348" y="5670179"/>
            <a:ext cx="7786742" cy="703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zh-CN" b="1" dirty="0" smtClean="0">
                <a:latin typeface="黑体" pitchFamily="2" charset="-122"/>
                <a:ea typeface="黑体" pitchFamily="2" charset="-122"/>
              </a:rPr>
              <a:t>零售行业，从本质上说，是在经营“人的行为”！以此作为出发点，做好生意，会变的很无敌！</a:t>
            </a:r>
            <a:endParaRPr lang="zh-CN" altLang="en-US" dirty="0"/>
          </a:p>
        </p:txBody>
      </p:sp>
      <p:sp>
        <p:nvSpPr>
          <p:cNvPr id="9" name="标题 1"/>
          <p:cNvSpPr txBox="1">
            <a:spLocks/>
          </p:cNvSpPr>
          <p:nvPr/>
        </p:nvSpPr>
        <p:spPr bwMode="auto">
          <a:xfrm>
            <a:off x="2267744" y="260648"/>
            <a:ext cx="5795963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讨论：什么是数据库营销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1" name="左大括号 10"/>
          <p:cNvSpPr/>
          <p:nvPr/>
        </p:nvSpPr>
        <p:spPr>
          <a:xfrm rot="10800000">
            <a:off x="5580112" y="1844824"/>
            <a:ext cx="936104" cy="3240360"/>
          </a:xfrm>
          <a:prstGeom prst="leftBrac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6660232" y="2276872"/>
            <a:ext cx="1569660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数据库营销是</a:t>
            </a:r>
            <a:endParaRPr lang="en-US" altLang="zh-CN" dirty="0" smtClean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整合营销体系</a:t>
            </a:r>
            <a:endParaRPr lang="en-US" altLang="zh-CN" dirty="0" smtClean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的落地手段之</a:t>
            </a:r>
            <a:endParaRPr lang="en-US" altLang="zh-CN" dirty="0" smtClean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一，通过主动</a:t>
            </a:r>
            <a:endParaRPr lang="en-US" altLang="zh-CN" dirty="0" smtClean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营销和互动营</a:t>
            </a:r>
            <a:endParaRPr lang="en-US" altLang="zh-CN" dirty="0" smtClean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销帮助每个环</a:t>
            </a:r>
            <a:endParaRPr lang="en-US" altLang="zh-CN" dirty="0" smtClean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节提高</a:t>
            </a:r>
            <a:endParaRPr lang="zh-CN" altLang="en-US" dirty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457200" y="1052513"/>
            <a:ext cx="8258204" cy="1919287"/>
          </a:xfrm>
        </p:spPr>
        <p:txBody>
          <a:bodyPr/>
          <a:lstStyle/>
          <a:p>
            <a:pPr eaLnBrk="1" hangingPunct="1">
              <a:lnSpc>
                <a:spcPts val="2880"/>
              </a:lnSpc>
            </a:pPr>
            <a:r>
              <a:rPr lang="zh-CN" altLang="en-US" sz="2400" b="1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整合营销体系</a:t>
            </a:r>
            <a:r>
              <a:rPr lang="en-US" altLang="zh-CN" sz="2400" b="1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b="1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以客户为中心的营销体系</a:t>
            </a:r>
            <a:endParaRPr lang="en-US" altLang="zh-CN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288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零售业必须尊重零售业的特点，首先是零售业，其次是互联网行业</a:t>
            </a:r>
            <a:endParaRPr lang="en-US" altLang="zh-CN" sz="2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288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4P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理论：</a:t>
            </a: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产品、价格、渠道、促销 </a:t>
            </a:r>
            <a:r>
              <a:rPr lang="zh-CN" altLang="zh-CN" sz="2000" dirty="0" smtClean="0">
                <a:solidFill>
                  <a:srgbClr val="FF0000"/>
                </a:solidFill>
              </a:rPr>
              <a:t>Product</a:t>
            </a:r>
            <a:r>
              <a:rPr lang="en-US" altLang="zh-CN" sz="2000" dirty="0" smtClean="0">
                <a:solidFill>
                  <a:srgbClr val="FF0000"/>
                </a:solidFill>
              </a:rPr>
              <a:t> </a:t>
            </a:r>
            <a:r>
              <a:rPr lang="zh-CN" altLang="zh-CN" sz="2000" dirty="0" smtClean="0">
                <a:solidFill>
                  <a:srgbClr val="FF0000"/>
                </a:solidFill>
              </a:rPr>
              <a:t>Price</a:t>
            </a:r>
            <a:r>
              <a:rPr lang="en-US" altLang="zh-CN" sz="2000" dirty="0" smtClean="0">
                <a:solidFill>
                  <a:srgbClr val="FF0000"/>
                </a:solidFill>
              </a:rPr>
              <a:t> </a:t>
            </a:r>
            <a:r>
              <a:rPr lang="zh-CN" altLang="zh-CN" sz="2000" dirty="0" smtClean="0">
                <a:solidFill>
                  <a:srgbClr val="FF0000"/>
                </a:solidFill>
              </a:rPr>
              <a:t>Place</a:t>
            </a:r>
            <a:r>
              <a:rPr lang="en-US" altLang="zh-CN" sz="2000" dirty="0" smtClean="0">
                <a:solidFill>
                  <a:srgbClr val="FF0000"/>
                </a:solidFill>
              </a:rPr>
              <a:t> </a:t>
            </a:r>
            <a:r>
              <a:rPr lang="zh-CN" altLang="zh-CN" sz="2000" dirty="0" smtClean="0">
                <a:solidFill>
                  <a:srgbClr val="FF0000"/>
                </a:solidFill>
              </a:rPr>
              <a:t>Promotion</a:t>
            </a:r>
            <a:endParaRPr lang="en-US" altLang="zh-CN" sz="2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288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5R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理论：关联、感受、反应、回报、关系</a:t>
            </a:r>
            <a:r>
              <a:rPr lang="zh-CN" altLang="en-US" sz="2000" dirty="0" smtClean="0"/>
              <a:t>　</a:t>
            </a:r>
            <a:endParaRPr lang="en-US" altLang="zh-CN" sz="2000" dirty="0" smtClean="0"/>
          </a:p>
          <a:p>
            <a:pPr eaLnBrk="1" hangingPunct="1"/>
            <a:endParaRPr lang="en-US" altLang="zh-CN" sz="2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None/>
            </a:pPr>
            <a:endParaRPr lang="en-US" altLang="zh-CN" sz="2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Tx/>
              <a:buNone/>
            </a:pPr>
            <a:endParaRPr lang="en-US" altLang="zh-CN" sz="16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Tx/>
              <a:buNone/>
            </a:pPr>
            <a:endParaRPr lang="en-US" altLang="zh-CN" sz="16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buFontTx/>
              <a:buNone/>
            </a:pPr>
            <a:r>
              <a:rPr lang="en-US" altLang="zh-CN" sz="1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endParaRPr lang="zh-CN" altLang="en-US" sz="16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38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2267744" y="260648"/>
            <a:ext cx="5795963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讨论：什么是整合营销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graphicFrame>
        <p:nvGraphicFramePr>
          <p:cNvPr id="5" name="图示 4"/>
          <p:cNvGraphicFramePr/>
          <p:nvPr/>
        </p:nvGraphicFramePr>
        <p:xfrm>
          <a:off x="3733800" y="2819400"/>
          <a:ext cx="5638800" cy="337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图示 6"/>
          <p:cNvGraphicFramePr/>
          <p:nvPr/>
        </p:nvGraphicFramePr>
        <p:xfrm>
          <a:off x="0" y="3200400"/>
          <a:ext cx="3200400" cy="287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8" name="右箭头 7"/>
          <p:cNvSpPr/>
          <p:nvPr/>
        </p:nvSpPr>
        <p:spPr>
          <a:xfrm>
            <a:off x="3505200" y="4038600"/>
            <a:ext cx="1066800" cy="609600"/>
          </a:xfrm>
          <a:prstGeom prst="rightArrow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支撑</a:t>
            </a:r>
            <a:endParaRPr lang="zh-CN" altLang="en-US" dirty="0"/>
          </a:p>
        </p:txBody>
      </p:sp>
      <p:sp>
        <p:nvSpPr>
          <p:cNvPr id="10" name="右箭头 9"/>
          <p:cNvSpPr/>
          <p:nvPr/>
        </p:nvSpPr>
        <p:spPr>
          <a:xfrm flipH="1">
            <a:off x="3505200" y="4876800"/>
            <a:ext cx="990600" cy="609600"/>
          </a:xfrm>
          <a:prstGeom prst="rightArrow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反馈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304800" y="2743200"/>
            <a:ext cx="4724400" cy="4572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4294967295"/>
          </p:nvPr>
        </p:nvSpPr>
        <p:spPr>
          <a:xfrm>
            <a:off x="304800" y="1600200"/>
            <a:ext cx="8229600" cy="3257550"/>
          </a:xfrm>
        </p:spPr>
        <p:txBody>
          <a:bodyPr/>
          <a:lstStyle/>
          <a:p>
            <a:pPr eaLnBrk="1" hangingPunct="1">
              <a:buFont typeface="Arial" pitchFamily="34" charset="0"/>
              <a:buChar char="•"/>
            </a:pPr>
            <a:r>
              <a:rPr lang="zh-CN" altLang="en-US" b="1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整合营销和数据库营销</a:t>
            </a:r>
            <a:endParaRPr lang="en-US" altLang="zh-CN" b="1" dirty="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讨论：什么是数据库营销？</a:t>
            </a:r>
            <a:endParaRPr lang="en-US" altLang="zh-CN" sz="20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数据库营销的流程和应用</a:t>
            </a:r>
            <a:endParaRPr lang="en-US" altLang="zh-CN" sz="20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客户细分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数据库营销的基础</a:t>
            </a:r>
            <a:endParaRPr lang="en-US" altLang="zh-CN" sz="20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干货案例：某大卖家的数据库营销案例</a:t>
            </a:r>
            <a:endParaRPr lang="en-US" altLang="zh-CN" sz="20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endParaRPr lang="en-US" altLang="zh-CN" b="1" dirty="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Tx/>
              <a:buNone/>
            </a:pPr>
            <a:endParaRPr lang="zh-CN" altLang="en-US" sz="2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371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2267744" y="260648"/>
            <a:ext cx="5795963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zh-CN" altLang="en-US" sz="2000" b="1" noProof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数据库营销的流程和应用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5" name="内容占位符 2"/>
          <p:cNvSpPr txBox="1">
            <a:spLocks/>
          </p:cNvSpPr>
          <p:nvPr/>
        </p:nvSpPr>
        <p:spPr bwMode="auto">
          <a:xfrm>
            <a:off x="457200" y="1052513"/>
            <a:ext cx="8258204" cy="2304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ts val="288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数据库营销在主动营销中的流程和应用</a:t>
            </a: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zh-CN" altLang="en-US" sz="2000" kern="0" dirty="0" smtClean="0">
                <a:solidFill>
                  <a:srgbClr val="FF3300"/>
                </a:solidFill>
                <a:latin typeface="+mn-lt"/>
                <a:ea typeface="+mn-ea"/>
              </a:rPr>
              <a:t>确定营销活动的目标，进行活动策划</a:t>
            </a:r>
            <a:endParaRPr lang="en-US" altLang="zh-CN" sz="2000" kern="0" noProof="0" dirty="0" smtClean="0">
              <a:solidFill>
                <a:srgbClr val="FF3300"/>
              </a:solidFill>
              <a:latin typeface="+mn-lt"/>
              <a:ea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zh-CN" altLang="en-US" sz="2000" kern="0" dirty="0" smtClean="0">
                <a:solidFill>
                  <a:srgbClr val="FF3300"/>
                </a:solidFill>
                <a:latin typeface="+mn-lt"/>
                <a:ea typeface="+mn-ea"/>
              </a:rPr>
              <a:t>细分和筛选人群</a:t>
            </a:r>
            <a:endParaRPr lang="en-US" altLang="zh-CN" sz="2000" kern="0" dirty="0" smtClean="0">
              <a:solidFill>
                <a:srgbClr val="FF3300"/>
              </a:solidFill>
              <a:latin typeface="+mn-lt"/>
              <a:ea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zh-CN" altLang="en-US" sz="2000" kern="0" noProof="0" dirty="0" smtClean="0">
                <a:solidFill>
                  <a:srgbClr val="FF3300"/>
                </a:solidFill>
                <a:latin typeface="+mn-lt"/>
                <a:ea typeface="+mn-ea"/>
              </a:rPr>
              <a:t>设置对照组，落实“对照评估”的概念</a:t>
            </a:r>
            <a:endParaRPr lang="en-US" altLang="zh-CN" sz="2000" kern="0" noProof="0" dirty="0" smtClean="0">
              <a:solidFill>
                <a:srgbClr val="FF3300"/>
              </a:solidFill>
              <a:latin typeface="+mn-lt"/>
              <a:ea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zh-CN" altLang="en-US" sz="2000" kern="0" dirty="0" smtClean="0">
                <a:solidFill>
                  <a:srgbClr val="FF3300"/>
                </a:solidFill>
                <a:latin typeface="+mn-lt"/>
                <a:ea typeface="+mn-ea"/>
              </a:rPr>
              <a:t>执行活动</a:t>
            </a:r>
            <a:endParaRPr lang="en-US" altLang="zh-CN" sz="2000" kern="0" dirty="0" smtClean="0">
              <a:solidFill>
                <a:srgbClr val="FF3300"/>
              </a:solidFill>
              <a:latin typeface="+mn-lt"/>
              <a:ea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zh-CN" altLang="en-US" sz="2000" kern="0" noProof="0" dirty="0" smtClean="0">
                <a:solidFill>
                  <a:srgbClr val="FF3300"/>
                </a:solidFill>
                <a:latin typeface="+mn-lt"/>
                <a:ea typeface="+mn-ea"/>
              </a:rPr>
              <a:t>评估效果（周期性活动定期评估）</a:t>
            </a:r>
            <a:endParaRPr lang="en-US" altLang="zh-CN" sz="2000" kern="0" noProof="0" dirty="0" smtClean="0">
              <a:solidFill>
                <a:srgbClr val="FF3300"/>
              </a:solidFill>
              <a:latin typeface="+mn-lt"/>
              <a:ea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endParaRPr lang="en-US" altLang="zh-CN" sz="2000" kern="0" noProof="0" dirty="0" smtClean="0">
              <a:solidFill>
                <a:srgbClr val="FF3300"/>
              </a:solidFill>
              <a:latin typeface="+mn-lt"/>
              <a:ea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	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3284984"/>
            <a:ext cx="6457950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2267744" y="260648"/>
            <a:ext cx="5795963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zh-CN" altLang="en-US" sz="2000" b="1" noProof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数据库营销的流程和应用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5" name="内容占位符 2"/>
          <p:cNvSpPr txBox="1">
            <a:spLocks/>
          </p:cNvSpPr>
          <p:nvPr/>
        </p:nvSpPr>
        <p:spPr bwMode="auto">
          <a:xfrm>
            <a:off x="457200" y="1052513"/>
            <a:ext cx="8258204" cy="2304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ts val="288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数据库营销在主动营销中的流程和应用</a:t>
            </a: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zh-CN" altLang="en-US" sz="2000" kern="0" noProof="0" dirty="0" smtClean="0">
                <a:solidFill>
                  <a:srgbClr val="FF3300"/>
                </a:solidFill>
                <a:latin typeface="+mn-lt"/>
                <a:ea typeface="+mn-ea"/>
              </a:rPr>
              <a:t>对照评估是主动营销活动中最重要的概念</a:t>
            </a:r>
            <a:endParaRPr lang="en-US" altLang="zh-CN" sz="2000" kern="0" noProof="0" dirty="0" smtClean="0">
              <a:solidFill>
                <a:srgbClr val="FF3300"/>
              </a:solidFill>
              <a:latin typeface="+mn-lt"/>
              <a:ea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zh-CN" altLang="en-US" sz="2000" kern="0" dirty="0" smtClean="0">
                <a:solidFill>
                  <a:srgbClr val="FF3300"/>
                </a:solidFill>
                <a:latin typeface="+mn-lt"/>
                <a:ea typeface="+mn-ea"/>
              </a:rPr>
              <a:t>多波段自动细分是数据库营销在主动营销中最大的优势</a:t>
            </a:r>
            <a:endParaRPr lang="en-US" altLang="zh-CN" sz="2000" kern="0" dirty="0" smtClean="0">
              <a:solidFill>
                <a:srgbClr val="FF3300"/>
              </a:solidFill>
              <a:latin typeface="+mn-lt"/>
              <a:ea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endParaRPr lang="en-US" altLang="zh-CN" sz="2000" kern="0" noProof="0" dirty="0" smtClean="0">
              <a:solidFill>
                <a:srgbClr val="FF3300"/>
              </a:solidFill>
              <a:latin typeface="+mn-lt"/>
              <a:ea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	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59" y="2348880"/>
            <a:ext cx="5832649" cy="256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861048"/>
            <a:ext cx="8640960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2267744" y="260648"/>
            <a:ext cx="5795963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zh-CN" altLang="en-US" sz="2000" b="1" noProof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数据库营销的流程和应用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5" name="内容占位符 2"/>
          <p:cNvSpPr txBox="1">
            <a:spLocks/>
          </p:cNvSpPr>
          <p:nvPr/>
        </p:nvSpPr>
        <p:spPr bwMode="auto">
          <a:xfrm>
            <a:off x="457200" y="1052513"/>
            <a:ext cx="8258204" cy="2304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ts val="288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数据库营销在互动营销中的流程和应用</a:t>
            </a: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zh-CN" altLang="en-US" sz="2000" kern="0" dirty="0" smtClean="0">
                <a:solidFill>
                  <a:srgbClr val="FF3300"/>
                </a:solidFill>
                <a:latin typeface="+mn-lt"/>
                <a:ea typeface="+mn-ea"/>
              </a:rPr>
              <a:t>建立和积累细分模型</a:t>
            </a:r>
            <a:endParaRPr lang="en-US" altLang="zh-CN" sz="2000" kern="0" dirty="0" smtClean="0">
              <a:solidFill>
                <a:srgbClr val="FF3300"/>
              </a:solidFill>
              <a:latin typeface="+mn-lt"/>
              <a:ea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zh-CN" altLang="en-US" sz="2000" kern="0" noProof="0" dirty="0" smtClean="0">
                <a:solidFill>
                  <a:srgbClr val="FF3300"/>
                </a:solidFill>
                <a:latin typeface="+mn-lt"/>
                <a:ea typeface="+mn-ea"/>
              </a:rPr>
              <a:t>建立基于模型的自动化应用</a:t>
            </a:r>
            <a:endParaRPr lang="en-US" altLang="zh-CN" sz="2000" kern="0" noProof="0" dirty="0" smtClean="0">
              <a:solidFill>
                <a:srgbClr val="FF3300"/>
              </a:solidFill>
              <a:latin typeface="+mn-lt"/>
              <a:ea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zh-CN" altLang="en-US" sz="2000" kern="0" dirty="0" smtClean="0">
                <a:solidFill>
                  <a:srgbClr val="FF3300"/>
                </a:solidFill>
                <a:latin typeface="+mn-lt"/>
                <a:ea typeface="+mn-ea"/>
              </a:rPr>
              <a:t>应用自动对客户的行为作出响应</a:t>
            </a:r>
            <a:endParaRPr lang="en-US" altLang="zh-CN" sz="2000" kern="0" dirty="0" smtClean="0">
              <a:solidFill>
                <a:srgbClr val="FF3300"/>
              </a:solidFill>
              <a:latin typeface="+mn-lt"/>
              <a:ea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zh-CN" altLang="en-US" sz="2000" kern="0" dirty="0" smtClean="0">
                <a:solidFill>
                  <a:srgbClr val="FF3300"/>
                </a:solidFill>
                <a:latin typeface="+mn-lt"/>
                <a:ea typeface="+mn-ea"/>
              </a:rPr>
              <a:t>应用提示相关的服务人员对于客户的信息作出响应</a:t>
            </a:r>
            <a:endParaRPr lang="en-US" altLang="zh-CN" sz="2000" kern="0" noProof="0" dirty="0" smtClean="0">
              <a:solidFill>
                <a:srgbClr val="FF3300"/>
              </a:solidFill>
              <a:latin typeface="+mn-lt"/>
              <a:ea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endParaRPr lang="en-US" altLang="zh-CN" sz="2000" kern="0" noProof="0" dirty="0" smtClean="0">
              <a:solidFill>
                <a:srgbClr val="FF3300"/>
              </a:solidFill>
              <a:latin typeface="+mn-lt"/>
              <a:ea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	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pic>
        <p:nvPicPr>
          <p:cNvPr id="7" name="图片 6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2996952"/>
            <a:ext cx="5971614" cy="3223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2267744" y="260648"/>
            <a:ext cx="5795963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zh-CN" altLang="en-US" sz="2000" b="1" noProof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数据库营销的流程和应用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5" name="内容占位符 2"/>
          <p:cNvSpPr txBox="1">
            <a:spLocks/>
          </p:cNvSpPr>
          <p:nvPr/>
        </p:nvSpPr>
        <p:spPr bwMode="auto">
          <a:xfrm>
            <a:off x="457200" y="1052513"/>
            <a:ext cx="8258204" cy="2304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ts val="288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数据库营销在互动营销中的流程和应用</a:t>
            </a: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altLang="zh-CN" sz="2000" kern="0" noProof="0" dirty="0" smtClean="0">
              <a:solidFill>
                <a:srgbClr val="FF3300"/>
              </a:solidFill>
              <a:latin typeface="+mn-lt"/>
              <a:ea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	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844824"/>
            <a:ext cx="5819775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28600" y="3276600"/>
            <a:ext cx="4876800" cy="4572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4294967295"/>
          </p:nvPr>
        </p:nvSpPr>
        <p:spPr>
          <a:xfrm>
            <a:off x="304800" y="1600200"/>
            <a:ext cx="8229600" cy="3257550"/>
          </a:xfrm>
        </p:spPr>
        <p:txBody>
          <a:bodyPr/>
          <a:lstStyle/>
          <a:p>
            <a:pPr eaLnBrk="1" hangingPunct="1">
              <a:buFont typeface="Arial" pitchFamily="34" charset="0"/>
              <a:buChar char="•"/>
            </a:pPr>
            <a:r>
              <a:rPr lang="zh-CN" altLang="en-US" b="1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整合营销和数据库营销</a:t>
            </a:r>
            <a:endParaRPr lang="en-US" altLang="zh-CN" b="1" dirty="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讨论：什么是数据库营销？</a:t>
            </a:r>
            <a:endParaRPr lang="en-US" altLang="zh-CN" sz="20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数据库营销的流程和应用</a:t>
            </a:r>
            <a:endParaRPr lang="en-US" altLang="zh-CN" sz="20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客户细分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数据库营销的基础</a:t>
            </a:r>
            <a:endParaRPr lang="en-US" altLang="zh-CN" sz="20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干货案例：某大卖家的数据库营销案例</a:t>
            </a:r>
            <a:endParaRPr lang="en-US" altLang="zh-CN" sz="20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endParaRPr lang="en-US" altLang="zh-CN" b="1" dirty="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Tx/>
              <a:buNone/>
            </a:pPr>
            <a:endParaRPr lang="zh-CN" altLang="en-US" sz="2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371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80173" y="1701031"/>
            <a:ext cx="1438275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84229" y="2856954"/>
            <a:ext cx="1438275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27509" y="1701031"/>
            <a:ext cx="1347123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56437" y="2853159"/>
            <a:ext cx="1438275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50496" y="4437335"/>
            <a:ext cx="2520280" cy="204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7888" y="4213880"/>
            <a:ext cx="2592288" cy="943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98168" y="5373439"/>
            <a:ext cx="2459349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33872" y="1773039"/>
            <a:ext cx="1435816" cy="828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129241" y="2282049"/>
            <a:ext cx="1495794" cy="856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897051" y="2960730"/>
            <a:ext cx="1461157" cy="828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61864" y="5330514"/>
            <a:ext cx="2520280" cy="1339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Freeform 3"/>
          <p:cNvSpPr>
            <a:spLocks/>
          </p:cNvSpPr>
          <p:nvPr/>
        </p:nvSpPr>
        <p:spPr bwMode="auto">
          <a:xfrm>
            <a:off x="4006280" y="1629023"/>
            <a:ext cx="4536504" cy="2376264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895"/>
              </a:cxn>
              <a:cxn ang="0">
                <a:pos x="873" y="895"/>
              </a:cxn>
            </a:cxnLst>
            <a:rect l="0" t="0" r="r" b="b"/>
            <a:pathLst>
              <a:path w="873" h="895">
                <a:moveTo>
                  <a:pt x="0" y="0"/>
                </a:moveTo>
                <a:lnTo>
                  <a:pt x="0" y="895"/>
                </a:lnTo>
                <a:lnTo>
                  <a:pt x="873" y="895"/>
                </a:lnTo>
              </a:path>
            </a:pathLst>
          </a:custGeom>
          <a:noFill/>
          <a:ln w="12700" cap="flat" cmpd="sng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zh-CN" altLang="en-US"/>
          </a:p>
        </p:txBody>
      </p:sp>
      <p:sp>
        <p:nvSpPr>
          <p:cNvPr id="20" name="Freeform 4"/>
          <p:cNvSpPr>
            <a:spLocks/>
          </p:cNvSpPr>
          <p:nvPr/>
        </p:nvSpPr>
        <p:spPr bwMode="auto">
          <a:xfrm rot="5400000">
            <a:off x="5969025" y="4058765"/>
            <a:ext cx="2448272" cy="27733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895"/>
              </a:cxn>
              <a:cxn ang="0">
                <a:pos x="873" y="895"/>
              </a:cxn>
            </a:cxnLst>
            <a:rect l="0" t="0" r="r" b="b"/>
            <a:pathLst>
              <a:path w="873" h="895">
                <a:moveTo>
                  <a:pt x="0" y="0"/>
                </a:moveTo>
                <a:lnTo>
                  <a:pt x="0" y="895"/>
                </a:lnTo>
                <a:lnTo>
                  <a:pt x="873" y="895"/>
                </a:lnTo>
              </a:path>
            </a:pathLst>
          </a:custGeom>
          <a:noFill/>
          <a:ln w="12700" cap="flat" cmpd="sng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zh-CN" altLang="en-US"/>
          </a:p>
        </p:txBody>
      </p:sp>
      <p:sp>
        <p:nvSpPr>
          <p:cNvPr id="21" name="Freeform 5"/>
          <p:cNvSpPr>
            <a:spLocks/>
          </p:cNvSpPr>
          <p:nvPr/>
        </p:nvSpPr>
        <p:spPr bwMode="auto">
          <a:xfrm flipH="1" flipV="1">
            <a:off x="261864" y="4221311"/>
            <a:ext cx="5328592" cy="244827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895"/>
              </a:cxn>
              <a:cxn ang="0">
                <a:pos x="873" y="895"/>
              </a:cxn>
            </a:cxnLst>
            <a:rect l="0" t="0" r="r" b="b"/>
            <a:pathLst>
              <a:path w="873" h="895">
                <a:moveTo>
                  <a:pt x="0" y="0"/>
                </a:moveTo>
                <a:lnTo>
                  <a:pt x="0" y="895"/>
                </a:lnTo>
                <a:lnTo>
                  <a:pt x="873" y="895"/>
                </a:lnTo>
              </a:path>
            </a:pathLst>
          </a:custGeom>
          <a:noFill/>
          <a:ln w="12700" cap="flat" cmpd="sng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zh-CN" altLang="en-US"/>
          </a:p>
        </p:txBody>
      </p:sp>
      <p:sp>
        <p:nvSpPr>
          <p:cNvPr id="22" name="Freeform 6"/>
          <p:cNvSpPr>
            <a:spLocks/>
          </p:cNvSpPr>
          <p:nvPr/>
        </p:nvSpPr>
        <p:spPr bwMode="auto">
          <a:xfrm rot="5400000" flipH="1" flipV="1">
            <a:off x="837655" y="1052685"/>
            <a:ext cx="2376264" cy="3528939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895"/>
              </a:cxn>
              <a:cxn ang="0">
                <a:pos x="873" y="895"/>
              </a:cxn>
            </a:cxnLst>
            <a:rect l="0" t="0" r="r" b="b"/>
            <a:pathLst>
              <a:path w="873" h="895">
                <a:moveTo>
                  <a:pt x="0" y="0"/>
                </a:moveTo>
                <a:lnTo>
                  <a:pt x="0" y="895"/>
                </a:lnTo>
                <a:lnTo>
                  <a:pt x="873" y="895"/>
                </a:lnTo>
              </a:path>
            </a:pathLst>
          </a:custGeom>
          <a:noFill/>
          <a:ln w="12700" cap="flat" cmpd="sng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zh-CN" altLang="en-US"/>
          </a:p>
        </p:txBody>
      </p:sp>
      <p:sp>
        <p:nvSpPr>
          <p:cNvPr id="24" name="标题 1"/>
          <p:cNvSpPr txBox="1">
            <a:spLocks/>
          </p:cNvSpPr>
          <p:nvPr/>
        </p:nvSpPr>
        <p:spPr bwMode="auto">
          <a:xfrm>
            <a:off x="2267744" y="260648"/>
            <a:ext cx="5795963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客户细分</a:t>
            </a:r>
            <a:r>
              <a:rPr lang="en-US" altLang="zh-CN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数据库营销的基础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27" name="内容占位符 2"/>
          <p:cNvSpPr txBox="1">
            <a:spLocks/>
          </p:cNvSpPr>
          <p:nvPr/>
        </p:nvSpPr>
        <p:spPr bwMode="auto">
          <a:xfrm>
            <a:off x="457200" y="1052513"/>
            <a:ext cx="8258204" cy="2304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ts val="288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zh-CN" altLang="en-US" sz="2400" b="1" kern="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无处不在的客户细分</a:t>
            </a: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altLang="zh-CN" sz="2000" kern="0" noProof="0" dirty="0" smtClean="0">
              <a:solidFill>
                <a:srgbClr val="FF3300"/>
              </a:solidFill>
              <a:latin typeface="+mn-lt"/>
              <a:ea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	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8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 dirty="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 dirty="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 bwMode="auto">
          <a:xfrm>
            <a:off x="2267744" y="260648"/>
            <a:ext cx="5795963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客户细分</a:t>
            </a:r>
            <a:r>
              <a:rPr lang="en-US" altLang="zh-CN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数据库营销的基础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7" name="内容占位符 2"/>
          <p:cNvSpPr txBox="1">
            <a:spLocks/>
          </p:cNvSpPr>
          <p:nvPr/>
        </p:nvSpPr>
        <p:spPr bwMode="auto">
          <a:xfrm>
            <a:off x="457200" y="1052513"/>
            <a:ext cx="8258204" cy="4248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ts val="288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zh-CN" altLang="en-US" sz="2400" b="1" kern="0" noProof="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客户细分是什么，为什么</a:t>
            </a:r>
            <a:endParaRPr lang="en-US" altLang="zh-CN" sz="2400" b="1" kern="0" noProof="0" dirty="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  <a:buFont typeface="Wingdings" pitchFamily="2" charset="2"/>
              <a:buChar char="ü"/>
            </a:pPr>
            <a:r>
              <a:rPr lang="zh-CN" altLang="en-US" sz="2000" dirty="0" smtClean="0">
                <a:solidFill>
                  <a:srgbClr val="FF6600"/>
                </a:solidFill>
              </a:rPr>
              <a:t>客户细分是什么？</a:t>
            </a:r>
            <a:endParaRPr lang="en-US" altLang="zh-CN" sz="2000" dirty="0" smtClean="0">
              <a:solidFill>
                <a:srgbClr val="FF6600"/>
              </a:solidFill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000" dirty="0" smtClean="0">
                <a:solidFill>
                  <a:srgbClr val="FF6600"/>
                </a:solidFill>
              </a:rPr>
              <a:t>	</a:t>
            </a:r>
            <a:r>
              <a:rPr lang="zh-CN" altLang="en-US" sz="2000" dirty="0" smtClean="0">
                <a:solidFill>
                  <a:srgbClr val="FF3300"/>
                </a:solidFill>
              </a:rPr>
              <a:t>客户细分就是根据客户的属性、行为等因素划分客户群体。</a:t>
            </a:r>
            <a:endParaRPr lang="en-US" altLang="zh-CN" sz="2000" dirty="0" smtClean="0">
              <a:solidFill>
                <a:srgbClr val="FF3300"/>
              </a:solidFill>
            </a:endParaRPr>
          </a:p>
          <a:p>
            <a:pPr>
              <a:lnSpc>
                <a:spcPct val="120000"/>
              </a:lnSpc>
              <a:buFont typeface="Wingdings" pitchFamily="2" charset="2"/>
              <a:buChar char="ü"/>
            </a:pPr>
            <a:r>
              <a:rPr lang="zh-CN" altLang="en-US" sz="2000" dirty="0" smtClean="0">
                <a:solidFill>
                  <a:srgbClr val="FF6600"/>
                </a:solidFill>
              </a:rPr>
              <a:t>为什么要做客户细分？</a:t>
            </a:r>
            <a:endParaRPr lang="en-US" altLang="zh-CN" sz="2000" dirty="0" smtClean="0">
              <a:solidFill>
                <a:srgbClr val="FF6600"/>
              </a:solidFill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000" dirty="0" smtClean="0">
                <a:solidFill>
                  <a:srgbClr val="FF6600"/>
                </a:solidFill>
              </a:rPr>
              <a:t>	</a:t>
            </a:r>
            <a:r>
              <a:rPr lang="zh-CN" altLang="en-US" sz="2000" dirty="0" smtClean="0">
                <a:solidFill>
                  <a:srgbClr val="FF3300"/>
                </a:solidFill>
              </a:rPr>
              <a:t>客户需求的差异性，企业资源的有限性，市场 竞争的残酷性</a:t>
            </a:r>
            <a:endParaRPr lang="en-US" altLang="zh-CN" sz="2000" dirty="0" smtClean="0">
              <a:solidFill>
                <a:srgbClr val="FF3300"/>
              </a:solidFill>
            </a:endParaRPr>
          </a:p>
          <a:p>
            <a:pPr>
              <a:lnSpc>
                <a:spcPct val="120000"/>
              </a:lnSpc>
            </a:pPr>
            <a:endParaRPr lang="en-US" altLang="zh-CN" sz="2400" dirty="0" smtClean="0"/>
          </a:p>
          <a:p>
            <a:pPr marL="342900" marR="0" lvl="0" indent="-342900" algn="l" defTabSz="914400" rtl="0" eaLnBrk="1" fontAlgn="base" latinLnBrk="0" hangingPunct="1">
              <a:lnSpc>
                <a:spcPts val="288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altLang="zh-CN" sz="2000" kern="0" noProof="0" dirty="0" smtClean="0">
              <a:solidFill>
                <a:srgbClr val="FF3300"/>
              </a:solidFill>
              <a:latin typeface="+mn-lt"/>
              <a:ea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	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996952"/>
            <a:ext cx="6605787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 dirty="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 dirty="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5"/>
          <p:cNvGrpSpPr/>
          <p:nvPr/>
        </p:nvGrpSpPr>
        <p:grpSpPr>
          <a:xfrm>
            <a:off x="971600" y="2070416"/>
            <a:ext cx="7187152" cy="4166896"/>
            <a:chOff x="611560" y="1631702"/>
            <a:chExt cx="7920880" cy="4809971"/>
          </a:xfrm>
        </p:grpSpPr>
        <p:sp>
          <p:nvSpPr>
            <p:cNvPr id="5" name="Line 2"/>
            <p:cNvSpPr>
              <a:spLocks noChangeShapeType="1"/>
            </p:cNvSpPr>
            <p:nvPr/>
          </p:nvSpPr>
          <p:spPr bwMode="blackWhite">
            <a:xfrm flipV="1">
              <a:off x="4801419" y="2977748"/>
              <a:ext cx="893762" cy="8921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6" name="Line 3"/>
            <p:cNvSpPr>
              <a:spLocks noChangeShapeType="1"/>
            </p:cNvSpPr>
            <p:nvPr/>
          </p:nvSpPr>
          <p:spPr bwMode="blackWhite">
            <a:xfrm>
              <a:off x="3196456" y="3019023"/>
              <a:ext cx="919163" cy="9191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7" name="Line 4"/>
            <p:cNvSpPr>
              <a:spLocks noChangeShapeType="1"/>
            </p:cNvSpPr>
            <p:nvPr/>
          </p:nvSpPr>
          <p:spPr bwMode="blackWhite">
            <a:xfrm>
              <a:off x="2839269" y="4088998"/>
              <a:ext cx="345757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8" name="Line 5"/>
            <p:cNvSpPr>
              <a:spLocks noChangeShapeType="1"/>
            </p:cNvSpPr>
            <p:nvPr/>
          </p:nvSpPr>
          <p:spPr bwMode="blackWhite">
            <a:xfrm>
              <a:off x="4952231" y="4241398"/>
              <a:ext cx="809625" cy="80962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9" name="Line 6"/>
            <p:cNvSpPr>
              <a:spLocks noChangeShapeType="1"/>
            </p:cNvSpPr>
            <p:nvPr/>
          </p:nvSpPr>
          <p:spPr bwMode="blackWhite">
            <a:xfrm flipH="1">
              <a:off x="3291706" y="4281086"/>
              <a:ext cx="811213" cy="80962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10" name="Line 7"/>
            <p:cNvSpPr>
              <a:spLocks noChangeShapeType="1"/>
            </p:cNvSpPr>
            <p:nvPr/>
          </p:nvSpPr>
          <p:spPr bwMode="blackWhite">
            <a:xfrm>
              <a:off x="4499794" y="2360211"/>
              <a:ext cx="0" cy="34163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1187624" y="2497539"/>
              <a:ext cx="1008112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pPr algn="l" defTabSz="895350">
                <a:spcBef>
                  <a:spcPct val="20000"/>
                </a:spcBef>
                <a:buSzPct val="75000"/>
              </a:pPr>
              <a:r>
                <a:rPr lang="zh-CN" altLang="en-US" sz="1400" b="0" dirty="0">
                  <a:latin typeface="华文细黑" pitchFamily="2" charset="-122"/>
                  <a:ea typeface="华文细黑" pitchFamily="2" charset="-122"/>
                </a:rPr>
                <a:t>什么地方什么时间如何使用</a:t>
              </a:r>
            </a:p>
          </p:txBody>
        </p:sp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2258244" y="2498323"/>
              <a:ext cx="1233487" cy="657225"/>
              <a:chOff x="1677" y="1288"/>
              <a:chExt cx="746" cy="406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13" name="Oval 11"/>
              <p:cNvSpPr>
                <a:spLocks noChangeArrowheads="1"/>
              </p:cNvSpPr>
              <p:nvPr/>
            </p:nvSpPr>
            <p:spPr bwMode="blackWhite">
              <a:xfrm>
                <a:off x="1677" y="1288"/>
                <a:ext cx="746" cy="406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华文细黑" pitchFamily="2" charset="-122"/>
                  <a:ea typeface="华文细黑" pitchFamily="2" charset="-122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/>
            </p:nvSpPr>
            <p:spPr bwMode="auto">
              <a:xfrm>
                <a:off x="1803" y="1347"/>
                <a:ext cx="533" cy="266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pPr algn="l" defTabSz="895350">
                  <a:spcBef>
                    <a:spcPct val="20000"/>
                  </a:spcBef>
                  <a:buSzPct val="75000"/>
                </a:pPr>
                <a:r>
                  <a:rPr lang="zh-CN" altLang="en-US" sz="1400" b="0" dirty="0">
                    <a:latin typeface="华文细黑" pitchFamily="2" charset="-122"/>
                    <a:ea typeface="华文细黑" pitchFamily="2" charset="-122"/>
                  </a:rPr>
                  <a:t>产品</a:t>
                </a:r>
                <a:r>
                  <a:rPr lang="en-US" altLang="zh-CN" sz="1400" b="0" dirty="0">
                    <a:latin typeface="华文细黑" pitchFamily="2" charset="-122"/>
                    <a:ea typeface="华文细黑" pitchFamily="2" charset="-122"/>
                  </a:rPr>
                  <a:t>/</a:t>
                </a:r>
                <a:r>
                  <a:rPr lang="zh-CN" altLang="en-US" sz="1400" b="0" dirty="0">
                    <a:latin typeface="华文细黑" pitchFamily="2" charset="-122"/>
                    <a:ea typeface="华文细黑" pitchFamily="2" charset="-122"/>
                  </a:rPr>
                  <a:t>服务使用场合</a:t>
                </a:r>
              </a:p>
            </p:txBody>
          </p:sp>
        </p:grpSp>
        <p:grpSp>
          <p:nvGrpSpPr>
            <p:cNvPr id="4" name="Group 13"/>
            <p:cNvGrpSpPr>
              <a:grpSpLocks/>
            </p:cNvGrpSpPr>
            <p:nvPr/>
          </p:nvGrpSpPr>
          <p:grpSpPr bwMode="auto">
            <a:xfrm>
              <a:off x="3898131" y="1701398"/>
              <a:ext cx="1211263" cy="658813"/>
              <a:chOff x="2659" y="899"/>
              <a:chExt cx="748" cy="407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16" name="Oval 14"/>
              <p:cNvSpPr>
                <a:spLocks noChangeArrowheads="1"/>
              </p:cNvSpPr>
              <p:nvPr/>
            </p:nvSpPr>
            <p:spPr bwMode="blackWhite">
              <a:xfrm>
                <a:off x="2659" y="899"/>
                <a:ext cx="748" cy="407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华文细黑" pitchFamily="2" charset="-122"/>
                  <a:ea typeface="华文细黑" pitchFamily="2" charset="-122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/>
            </p:nvSpPr>
            <p:spPr bwMode="auto">
              <a:xfrm>
                <a:off x="2764" y="1019"/>
                <a:ext cx="533" cy="13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pPr algn="l" defTabSz="895350">
                  <a:spcBef>
                    <a:spcPct val="20000"/>
                  </a:spcBef>
                  <a:buSzPct val="75000"/>
                </a:pPr>
                <a:r>
                  <a:rPr lang="zh-CN" altLang="en-US" sz="1400" b="0" dirty="0">
                    <a:latin typeface="华文细黑" pitchFamily="2" charset="-122"/>
                    <a:ea typeface="华文细黑" pitchFamily="2" charset="-122"/>
                  </a:rPr>
                  <a:t>地理位置</a:t>
                </a:r>
              </a:p>
            </p:txBody>
          </p:sp>
        </p:grpSp>
        <p:grpSp>
          <p:nvGrpSpPr>
            <p:cNvPr id="12" name="Group 16"/>
            <p:cNvGrpSpPr>
              <a:grpSpLocks/>
            </p:cNvGrpSpPr>
            <p:nvPr/>
          </p:nvGrpSpPr>
          <p:grpSpPr bwMode="auto">
            <a:xfrm>
              <a:off x="5474519" y="2496736"/>
              <a:ext cx="1211262" cy="658812"/>
              <a:chOff x="3854" y="1288"/>
              <a:chExt cx="748" cy="407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19" name="Oval 17"/>
              <p:cNvSpPr>
                <a:spLocks noChangeArrowheads="1"/>
              </p:cNvSpPr>
              <p:nvPr/>
            </p:nvSpPr>
            <p:spPr bwMode="blackWhite">
              <a:xfrm>
                <a:off x="3854" y="1288"/>
                <a:ext cx="748" cy="407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华文细黑" pitchFamily="2" charset="-122"/>
                  <a:ea typeface="华文细黑" pitchFamily="2" charset="-122"/>
                </a:endParaRPr>
              </a:p>
            </p:txBody>
          </p:sp>
          <p:sp>
            <p:nvSpPr>
              <p:cNvPr id="20" name="Rectangle 18"/>
              <p:cNvSpPr>
                <a:spLocks noChangeArrowheads="1"/>
              </p:cNvSpPr>
              <p:nvPr/>
            </p:nvSpPr>
            <p:spPr bwMode="auto">
              <a:xfrm>
                <a:off x="3964" y="1419"/>
                <a:ext cx="533" cy="132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pPr algn="l" defTabSz="895350">
                  <a:spcBef>
                    <a:spcPct val="20000"/>
                  </a:spcBef>
                  <a:buSzPct val="75000"/>
                </a:pPr>
                <a:r>
                  <a:rPr lang="zh-CN" altLang="en-US" sz="1400" b="0" dirty="0">
                    <a:latin typeface="华文细黑" pitchFamily="2" charset="-122"/>
                    <a:ea typeface="华文细黑" pitchFamily="2" charset="-122"/>
                  </a:rPr>
                  <a:t>人口特征</a:t>
                </a:r>
              </a:p>
            </p:txBody>
          </p:sp>
        </p:grpSp>
        <p:grpSp>
          <p:nvGrpSpPr>
            <p:cNvPr id="15" name="Group 19"/>
            <p:cNvGrpSpPr>
              <a:grpSpLocks/>
            </p:cNvGrpSpPr>
            <p:nvPr/>
          </p:nvGrpSpPr>
          <p:grpSpPr bwMode="auto">
            <a:xfrm>
              <a:off x="6157144" y="3771498"/>
              <a:ext cx="1212850" cy="658813"/>
              <a:chOff x="4095" y="2118"/>
              <a:chExt cx="748" cy="407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22" name="Oval 20"/>
              <p:cNvSpPr>
                <a:spLocks noChangeArrowheads="1"/>
              </p:cNvSpPr>
              <p:nvPr/>
            </p:nvSpPr>
            <p:spPr bwMode="blackWhite">
              <a:xfrm>
                <a:off x="4095" y="2118"/>
                <a:ext cx="748" cy="407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华文细黑" pitchFamily="2" charset="-122"/>
                  <a:ea typeface="华文细黑" pitchFamily="2" charset="-122"/>
                </a:endParaRPr>
              </a:p>
            </p:txBody>
          </p:sp>
          <p:sp>
            <p:nvSpPr>
              <p:cNvPr id="23" name="Rectangle 21"/>
              <p:cNvSpPr>
                <a:spLocks noChangeArrowheads="1"/>
              </p:cNvSpPr>
              <p:nvPr/>
            </p:nvSpPr>
            <p:spPr bwMode="auto">
              <a:xfrm>
                <a:off x="4228" y="2237"/>
                <a:ext cx="533" cy="13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pPr algn="l" defTabSz="895350">
                  <a:spcBef>
                    <a:spcPct val="20000"/>
                  </a:spcBef>
                  <a:buSzPct val="75000"/>
                </a:pPr>
                <a:r>
                  <a:rPr lang="zh-CN" altLang="en-US" sz="1400" b="0" dirty="0">
                    <a:latin typeface="华文细黑" pitchFamily="2" charset="-122"/>
                    <a:ea typeface="华文细黑" pitchFamily="2" charset="-122"/>
                  </a:rPr>
                  <a:t>使用行为</a:t>
                </a:r>
              </a:p>
            </p:txBody>
          </p:sp>
        </p:grpSp>
        <p:grpSp>
          <p:nvGrpSpPr>
            <p:cNvPr id="18" name="Group 22"/>
            <p:cNvGrpSpPr>
              <a:grpSpLocks/>
            </p:cNvGrpSpPr>
            <p:nvPr/>
          </p:nvGrpSpPr>
          <p:grpSpPr bwMode="auto">
            <a:xfrm>
              <a:off x="5476106" y="4960536"/>
              <a:ext cx="1211263" cy="658812"/>
              <a:chOff x="3412" y="2928"/>
              <a:chExt cx="748" cy="407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25" name="Oval 23"/>
              <p:cNvSpPr>
                <a:spLocks noChangeArrowheads="1"/>
              </p:cNvSpPr>
              <p:nvPr/>
            </p:nvSpPr>
            <p:spPr bwMode="blackWhite">
              <a:xfrm>
                <a:off x="3412" y="2928"/>
                <a:ext cx="748" cy="407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华文细黑" pitchFamily="2" charset="-122"/>
                  <a:ea typeface="华文细黑" pitchFamily="2" charset="-122"/>
                </a:endParaRPr>
              </a:p>
            </p:txBody>
          </p:sp>
          <p:sp>
            <p:nvSpPr>
              <p:cNvPr id="26" name="Rectangle 24"/>
              <p:cNvSpPr>
                <a:spLocks noChangeArrowheads="1"/>
              </p:cNvSpPr>
              <p:nvPr/>
            </p:nvSpPr>
            <p:spPr bwMode="auto">
              <a:xfrm>
                <a:off x="3521" y="3054"/>
                <a:ext cx="533" cy="13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pPr algn="l" defTabSz="895350">
                  <a:spcBef>
                    <a:spcPct val="20000"/>
                  </a:spcBef>
                  <a:buSzPct val="75000"/>
                </a:pPr>
                <a:r>
                  <a:rPr lang="zh-CN" altLang="en-US" sz="1400" b="0" dirty="0">
                    <a:latin typeface="华文细黑" pitchFamily="2" charset="-122"/>
                    <a:ea typeface="华文细黑" pitchFamily="2" charset="-122"/>
                  </a:rPr>
                  <a:t>利润潜力</a:t>
                </a:r>
              </a:p>
            </p:txBody>
          </p:sp>
        </p:grpSp>
        <p:grpSp>
          <p:nvGrpSpPr>
            <p:cNvPr id="21" name="Group 25"/>
            <p:cNvGrpSpPr>
              <a:grpSpLocks/>
            </p:cNvGrpSpPr>
            <p:nvPr/>
          </p:nvGrpSpPr>
          <p:grpSpPr bwMode="auto">
            <a:xfrm>
              <a:off x="3898131" y="5782861"/>
              <a:ext cx="1211263" cy="658812"/>
              <a:chOff x="2464" y="3368"/>
              <a:chExt cx="748" cy="407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28" name="Oval 26"/>
              <p:cNvSpPr>
                <a:spLocks noChangeArrowheads="1"/>
              </p:cNvSpPr>
              <p:nvPr/>
            </p:nvSpPr>
            <p:spPr bwMode="blackWhite">
              <a:xfrm>
                <a:off x="2464" y="3368"/>
                <a:ext cx="748" cy="407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华文细黑" pitchFamily="2" charset="-122"/>
                  <a:ea typeface="华文细黑" pitchFamily="2" charset="-122"/>
                </a:endParaRPr>
              </a:p>
            </p:txBody>
          </p:sp>
          <p:sp>
            <p:nvSpPr>
              <p:cNvPr id="29" name="Rectangle 27"/>
              <p:cNvSpPr>
                <a:spLocks noChangeArrowheads="1"/>
              </p:cNvSpPr>
              <p:nvPr/>
            </p:nvSpPr>
            <p:spPr bwMode="auto">
              <a:xfrm>
                <a:off x="2569" y="3437"/>
                <a:ext cx="533" cy="266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pPr algn="l" defTabSz="895350">
                  <a:spcBef>
                    <a:spcPct val="20000"/>
                  </a:spcBef>
                  <a:buSzPct val="75000"/>
                </a:pPr>
                <a:r>
                  <a:rPr lang="zh-CN" altLang="en-US" sz="1400" b="0" dirty="0">
                    <a:latin typeface="华文细黑" pitchFamily="2" charset="-122"/>
                    <a:ea typeface="华文细黑" pitchFamily="2" charset="-122"/>
                  </a:rPr>
                  <a:t>价值观</a:t>
                </a:r>
                <a:r>
                  <a:rPr lang="en-US" altLang="zh-CN" sz="1400" b="0" dirty="0">
                    <a:latin typeface="华文细黑" pitchFamily="2" charset="-122"/>
                    <a:ea typeface="华文细黑" pitchFamily="2" charset="-122"/>
                  </a:rPr>
                  <a:t>/</a:t>
                </a:r>
                <a:r>
                  <a:rPr lang="zh-CN" altLang="en-US" sz="1400" b="0" dirty="0">
                    <a:latin typeface="华文细黑" pitchFamily="2" charset="-122"/>
                    <a:ea typeface="华文细黑" pitchFamily="2" charset="-122"/>
                  </a:rPr>
                  <a:t>生活方式</a:t>
                </a:r>
              </a:p>
            </p:txBody>
          </p:sp>
        </p:grpSp>
        <p:grpSp>
          <p:nvGrpSpPr>
            <p:cNvPr id="24" name="Group 28"/>
            <p:cNvGrpSpPr>
              <a:grpSpLocks/>
            </p:cNvGrpSpPr>
            <p:nvPr/>
          </p:nvGrpSpPr>
          <p:grpSpPr bwMode="auto">
            <a:xfrm>
              <a:off x="2123306" y="4960536"/>
              <a:ext cx="1346200" cy="658812"/>
              <a:chOff x="1427" y="2860"/>
              <a:chExt cx="748" cy="407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31" name="Oval 29"/>
              <p:cNvSpPr>
                <a:spLocks noChangeArrowheads="1"/>
              </p:cNvSpPr>
              <p:nvPr/>
            </p:nvSpPr>
            <p:spPr bwMode="blackWhite">
              <a:xfrm>
                <a:off x="1427" y="2860"/>
                <a:ext cx="748" cy="407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华文细黑" pitchFamily="2" charset="-122"/>
                  <a:ea typeface="华文细黑" pitchFamily="2" charset="-122"/>
                </a:endParaRPr>
              </a:p>
            </p:txBody>
          </p:sp>
          <p:sp>
            <p:nvSpPr>
              <p:cNvPr id="32" name="Rectangle 30"/>
              <p:cNvSpPr>
                <a:spLocks noChangeArrowheads="1"/>
              </p:cNvSpPr>
              <p:nvPr/>
            </p:nvSpPr>
            <p:spPr bwMode="auto">
              <a:xfrm>
                <a:off x="1547" y="2935"/>
                <a:ext cx="533" cy="2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pPr algn="l" defTabSz="895350">
                  <a:spcBef>
                    <a:spcPct val="20000"/>
                  </a:spcBef>
                  <a:buSzPct val="75000"/>
                </a:pPr>
                <a:r>
                  <a:rPr lang="zh-CN" altLang="en-US" sz="1400" b="0" dirty="0">
                    <a:latin typeface="华文细黑" pitchFamily="2" charset="-122"/>
                    <a:ea typeface="华文细黑" pitchFamily="2" charset="-122"/>
                  </a:rPr>
                  <a:t>需求</a:t>
                </a:r>
                <a:r>
                  <a:rPr lang="en-US" altLang="zh-CN" sz="1400" b="0" dirty="0">
                    <a:latin typeface="华文细黑" pitchFamily="2" charset="-122"/>
                    <a:ea typeface="华文细黑" pitchFamily="2" charset="-122"/>
                  </a:rPr>
                  <a:t>/</a:t>
                </a:r>
                <a:r>
                  <a:rPr lang="zh-CN" altLang="en-US" sz="1400" b="0" dirty="0">
                    <a:latin typeface="华文细黑" pitchFamily="2" charset="-122"/>
                    <a:ea typeface="华文细黑" pitchFamily="2" charset="-122"/>
                  </a:rPr>
                  <a:t>动机</a:t>
                </a:r>
                <a:r>
                  <a:rPr lang="en-US" altLang="zh-CN" sz="1400" b="0" dirty="0">
                    <a:latin typeface="华文细黑" pitchFamily="2" charset="-122"/>
                    <a:ea typeface="华文细黑" pitchFamily="2" charset="-122"/>
                  </a:rPr>
                  <a:t>/</a:t>
                </a:r>
                <a:r>
                  <a:rPr lang="zh-CN" altLang="en-US" sz="1400" b="0" dirty="0">
                    <a:latin typeface="华文细黑" pitchFamily="2" charset="-122"/>
                    <a:ea typeface="华文细黑" pitchFamily="2" charset="-122"/>
                  </a:rPr>
                  <a:t>购买因素</a:t>
                </a:r>
              </a:p>
            </p:txBody>
          </p:sp>
        </p:grpSp>
        <p:grpSp>
          <p:nvGrpSpPr>
            <p:cNvPr id="27" name="Group 31"/>
            <p:cNvGrpSpPr>
              <a:grpSpLocks/>
            </p:cNvGrpSpPr>
            <p:nvPr/>
          </p:nvGrpSpPr>
          <p:grpSpPr bwMode="auto">
            <a:xfrm>
              <a:off x="1721668" y="3771498"/>
              <a:ext cx="1210917" cy="658813"/>
              <a:chOff x="1159" y="2033"/>
              <a:chExt cx="748" cy="407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34" name="Oval 32"/>
              <p:cNvSpPr>
                <a:spLocks noChangeArrowheads="1"/>
              </p:cNvSpPr>
              <p:nvPr/>
            </p:nvSpPr>
            <p:spPr bwMode="blackWhite">
              <a:xfrm>
                <a:off x="1159" y="2033"/>
                <a:ext cx="748" cy="407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华文细黑" pitchFamily="2" charset="-122"/>
                  <a:ea typeface="华文细黑" pitchFamily="2" charset="-122"/>
                </a:endParaRPr>
              </a:p>
            </p:txBody>
          </p:sp>
          <p:sp>
            <p:nvSpPr>
              <p:cNvPr id="35" name="Rectangle 33"/>
              <p:cNvSpPr>
                <a:spLocks noChangeArrowheads="1"/>
              </p:cNvSpPr>
              <p:nvPr/>
            </p:nvSpPr>
            <p:spPr bwMode="auto">
              <a:xfrm>
                <a:off x="1275" y="2179"/>
                <a:ext cx="533" cy="13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pPr algn="ctr" defTabSz="895350">
                  <a:spcBef>
                    <a:spcPct val="20000"/>
                  </a:spcBef>
                  <a:buSzPct val="75000"/>
                </a:pPr>
                <a:r>
                  <a:rPr lang="zh-CN" altLang="en-US" sz="1400" b="0" dirty="0">
                    <a:latin typeface="华文细黑" pitchFamily="2" charset="-122"/>
                    <a:ea typeface="华文细黑" pitchFamily="2" charset="-122"/>
                  </a:rPr>
                  <a:t>态度</a:t>
                </a:r>
              </a:p>
            </p:txBody>
          </p:sp>
        </p:grpSp>
        <p:grpSp>
          <p:nvGrpSpPr>
            <p:cNvPr id="30" name="Group 34"/>
            <p:cNvGrpSpPr>
              <a:grpSpLocks/>
            </p:cNvGrpSpPr>
            <p:nvPr/>
          </p:nvGrpSpPr>
          <p:grpSpPr bwMode="auto">
            <a:xfrm>
              <a:off x="3898131" y="3760386"/>
              <a:ext cx="1212850" cy="663575"/>
              <a:chOff x="2484" y="2119"/>
              <a:chExt cx="749" cy="410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37" name="Oval 35"/>
              <p:cNvSpPr>
                <a:spLocks noChangeArrowheads="1"/>
              </p:cNvSpPr>
              <p:nvPr/>
            </p:nvSpPr>
            <p:spPr bwMode="blackWhite">
              <a:xfrm>
                <a:off x="2484" y="2119"/>
                <a:ext cx="749" cy="410"/>
              </a:xfrm>
              <a:prstGeom prst="ellipse">
                <a:avLst/>
              </a:prstGeom>
              <a:grp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latin typeface="华文细黑" pitchFamily="2" charset="-122"/>
                  <a:ea typeface="华文细黑" pitchFamily="2" charset="-122"/>
                </a:endParaRPr>
              </a:p>
            </p:txBody>
          </p:sp>
          <p:sp>
            <p:nvSpPr>
              <p:cNvPr id="38" name="Rectangle 36"/>
              <p:cNvSpPr>
                <a:spLocks noChangeArrowheads="1"/>
              </p:cNvSpPr>
              <p:nvPr/>
            </p:nvSpPr>
            <p:spPr bwMode="auto">
              <a:xfrm>
                <a:off x="2575" y="2182"/>
                <a:ext cx="624" cy="3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pPr algn="l" defTabSz="895350">
                  <a:spcBef>
                    <a:spcPct val="20000"/>
                  </a:spcBef>
                  <a:buSzPct val="75000"/>
                </a:pPr>
                <a:r>
                  <a:rPr lang="zh-CN" altLang="en-US" sz="1400" dirty="0" smtClean="0">
                    <a:latin typeface="华文细黑" pitchFamily="2" charset="-122"/>
                    <a:ea typeface="华文细黑" pitchFamily="2" charset="-122"/>
                  </a:rPr>
                  <a:t>客户细分</a:t>
                </a:r>
                <a:r>
                  <a:rPr lang="zh-CN" altLang="en-US" sz="1400" b="0" dirty="0" smtClean="0">
                    <a:latin typeface="华文细黑" pitchFamily="2" charset="-122"/>
                    <a:ea typeface="华文细黑" pitchFamily="2" charset="-122"/>
                  </a:rPr>
                  <a:t>的</a:t>
                </a:r>
                <a:r>
                  <a:rPr lang="zh-CN" altLang="en-US" sz="1400" b="0" dirty="0">
                    <a:latin typeface="华文细黑" pitchFamily="2" charset="-122"/>
                    <a:ea typeface="华文细黑" pitchFamily="2" charset="-122"/>
                  </a:rPr>
                  <a:t>各种类型</a:t>
                </a:r>
              </a:p>
            </p:txBody>
          </p:sp>
        </p:grpSp>
        <p:sp>
          <p:nvSpPr>
            <p:cNvPr id="39" name="Rectangle 37"/>
            <p:cNvSpPr>
              <a:spLocks noChangeArrowheads="1"/>
            </p:cNvSpPr>
            <p:nvPr/>
          </p:nvSpPr>
          <p:spPr bwMode="auto">
            <a:xfrm>
              <a:off x="611560" y="3719934"/>
              <a:ext cx="1080120" cy="7460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pPr algn="l" defTabSz="895350">
                <a:spcBef>
                  <a:spcPct val="20000"/>
                </a:spcBef>
                <a:buSzPct val="75000"/>
              </a:pPr>
              <a:r>
                <a:rPr lang="zh-CN" altLang="en-US" sz="1400" b="0" dirty="0">
                  <a:latin typeface="华文细黑" pitchFamily="2" charset="-122"/>
                  <a:ea typeface="华文细黑" pitchFamily="2" charset="-122"/>
                </a:rPr>
                <a:t>针对产品类别和沟通渠道的态度</a:t>
              </a:r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1187624" y="4728046"/>
              <a:ext cx="936104" cy="14424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pPr algn="l" defTabSz="895350">
                <a:spcBef>
                  <a:spcPct val="20000"/>
                </a:spcBef>
                <a:buSzPct val="75000"/>
              </a:pPr>
              <a:r>
                <a:rPr lang="zh-CN" altLang="en-US" sz="1400" b="0" dirty="0">
                  <a:latin typeface="华文细黑" pitchFamily="2" charset="-122"/>
                  <a:ea typeface="华文细黑" pitchFamily="2" charset="-122"/>
                </a:rPr>
                <a:t>价格</a:t>
              </a:r>
            </a:p>
            <a:p>
              <a:pPr algn="l" defTabSz="895350">
                <a:spcBef>
                  <a:spcPct val="20000"/>
                </a:spcBef>
                <a:buSzPct val="75000"/>
              </a:pPr>
              <a:r>
                <a:rPr lang="zh-CN" altLang="en-US" sz="1400" b="0" dirty="0">
                  <a:latin typeface="华文细黑" pitchFamily="2" charset="-122"/>
                  <a:ea typeface="华文细黑" pitchFamily="2" charset="-122"/>
                </a:rPr>
                <a:t>品牌</a:t>
              </a:r>
            </a:p>
            <a:p>
              <a:pPr algn="l" defTabSz="895350">
                <a:spcBef>
                  <a:spcPct val="20000"/>
                </a:spcBef>
                <a:buSzPct val="75000"/>
              </a:pPr>
              <a:r>
                <a:rPr lang="zh-CN" altLang="en-US" sz="1400" b="0" dirty="0">
                  <a:latin typeface="华文细黑" pitchFamily="2" charset="-122"/>
                  <a:ea typeface="华文细黑" pitchFamily="2" charset="-122"/>
                </a:rPr>
                <a:t>服务</a:t>
              </a:r>
            </a:p>
            <a:p>
              <a:pPr algn="l" defTabSz="895350">
                <a:spcBef>
                  <a:spcPct val="20000"/>
                </a:spcBef>
                <a:buSzPct val="75000"/>
              </a:pPr>
              <a:r>
                <a:rPr lang="zh-CN" altLang="en-US" sz="1400" b="0" dirty="0">
                  <a:latin typeface="华文细黑" pitchFamily="2" charset="-122"/>
                  <a:ea typeface="华文细黑" pitchFamily="2" charset="-122"/>
                </a:rPr>
                <a:t>质量</a:t>
              </a:r>
            </a:p>
            <a:p>
              <a:pPr algn="l" defTabSz="895350">
                <a:spcBef>
                  <a:spcPct val="20000"/>
                </a:spcBef>
                <a:buSzPct val="75000"/>
              </a:pPr>
              <a:r>
                <a:rPr lang="zh-CN" altLang="en-US" sz="1400" b="0" dirty="0">
                  <a:latin typeface="华文细黑" pitchFamily="2" charset="-122"/>
                  <a:ea typeface="华文细黑" pitchFamily="2" charset="-122"/>
                </a:rPr>
                <a:t>功能</a:t>
              </a:r>
              <a:r>
                <a:rPr lang="en-US" altLang="zh-CN" sz="1400" b="0" dirty="0">
                  <a:latin typeface="华文细黑" pitchFamily="2" charset="-122"/>
                  <a:ea typeface="华文细黑" pitchFamily="2" charset="-122"/>
                </a:rPr>
                <a:t>/</a:t>
              </a:r>
              <a:r>
                <a:rPr lang="zh-CN" altLang="en-US" sz="1400" b="0" dirty="0">
                  <a:latin typeface="华文细黑" pitchFamily="2" charset="-122"/>
                  <a:ea typeface="华文细黑" pitchFamily="2" charset="-122"/>
                </a:rPr>
                <a:t>设计</a:t>
              </a:r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5198789" y="1631702"/>
              <a:ext cx="888556" cy="7460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pPr algn="l" defTabSz="895350">
                <a:spcBef>
                  <a:spcPct val="20000"/>
                </a:spcBef>
                <a:buSzPct val="75000"/>
              </a:pPr>
              <a:r>
                <a:rPr lang="zh-CN" altLang="en-US" sz="1400" b="0" dirty="0">
                  <a:latin typeface="华文细黑" pitchFamily="2" charset="-122"/>
                  <a:ea typeface="华文细黑" pitchFamily="2" charset="-122"/>
                </a:rPr>
                <a:t>一级城市二级城市农村</a:t>
              </a:r>
            </a:p>
          </p:txBody>
        </p:sp>
        <p:sp>
          <p:nvSpPr>
            <p:cNvPr id="42" name="Rectangle 40"/>
            <p:cNvSpPr>
              <a:spLocks noChangeArrowheads="1"/>
            </p:cNvSpPr>
            <p:nvPr/>
          </p:nvSpPr>
          <p:spPr bwMode="auto">
            <a:xfrm>
              <a:off x="6790456" y="2252261"/>
              <a:ext cx="877888" cy="9910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algn="l" defTabSz="895350">
                <a:spcBef>
                  <a:spcPct val="20000"/>
                </a:spcBef>
                <a:buSzPct val="75000"/>
              </a:pPr>
              <a:r>
                <a:rPr lang="zh-CN" altLang="en-US" sz="1400" b="0" dirty="0">
                  <a:latin typeface="华文细黑" pitchFamily="2" charset="-122"/>
                  <a:ea typeface="华文细黑" pitchFamily="2" charset="-122"/>
                </a:rPr>
                <a:t>年龄</a:t>
              </a:r>
            </a:p>
            <a:p>
              <a:pPr algn="l" defTabSz="895350">
                <a:spcBef>
                  <a:spcPct val="20000"/>
                </a:spcBef>
                <a:buSzPct val="75000"/>
              </a:pPr>
              <a:r>
                <a:rPr lang="zh-CN" altLang="en-US" sz="1400" b="0" dirty="0">
                  <a:latin typeface="华文细黑" pitchFamily="2" charset="-122"/>
                  <a:ea typeface="华文细黑" pitchFamily="2" charset="-122"/>
                </a:rPr>
                <a:t>性别</a:t>
              </a:r>
            </a:p>
            <a:p>
              <a:pPr algn="l" defTabSz="895350">
                <a:spcBef>
                  <a:spcPct val="20000"/>
                </a:spcBef>
                <a:buSzPct val="75000"/>
              </a:pPr>
              <a:r>
                <a:rPr lang="zh-CN" altLang="en-US" sz="1400" b="0" dirty="0">
                  <a:latin typeface="华文细黑" pitchFamily="2" charset="-122"/>
                  <a:ea typeface="华文细黑" pitchFamily="2" charset="-122"/>
                </a:rPr>
                <a:t>收入</a:t>
              </a:r>
            </a:p>
            <a:p>
              <a:pPr algn="l" defTabSz="895350">
                <a:spcBef>
                  <a:spcPct val="20000"/>
                </a:spcBef>
                <a:buSzPct val="75000"/>
              </a:pPr>
              <a:r>
                <a:rPr lang="zh-CN" altLang="en-US" sz="1400" b="0" dirty="0">
                  <a:latin typeface="华文细黑" pitchFamily="2" charset="-122"/>
                  <a:ea typeface="华文细黑" pitchFamily="2" charset="-122"/>
                </a:rPr>
                <a:t>教育程度</a:t>
              </a:r>
            </a:p>
          </p:txBody>
        </p:sp>
        <p:sp>
          <p:nvSpPr>
            <p:cNvPr id="43" name="Rectangle 41"/>
            <p:cNvSpPr>
              <a:spLocks noChangeArrowheads="1"/>
            </p:cNvSpPr>
            <p:nvPr/>
          </p:nvSpPr>
          <p:spPr bwMode="auto">
            <a:xfrm>
              <a:off x="7499152" y="3575916"/>
              <a:ext cx="1033288" cy="11439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pPr algn="l" defTabSz="895350">
                <a:spcBef>
                  <a:spcPct val="20000"/>
                </a:spcBef>
                <a:buSzPct val="75000"/>
              </a:pPr>
              <a:r>
                <a:rPr lang="zh-CN" altLang="en-US" sz="1400" b="0" dirty="0">
                  <a:latin typeface="华文细黑" pitchFamily="2" charset="-122"/>
                  <a:ea typeface="华文细黑" pitchFamily="2" charset="-122"/>
                </a:rPr>
                <a:t>使用量</a:t>
              </a:r>
            </a:p>
            <a:p>
              <a:pPr algn="l" defTabSz="895350">
                <a:spcBef>
                  <a:spcPct val="20000"/>
                </a:spcBef>
                <a:buSzPct val="75000"/>
              </a:pPr>
              <a:r>
                <a:rPr lang="zh-CN" altLang="en-US" sz="1400" b="0" dirty="0">
                  <a:latin typeface="华文细黑" pitchFamily="2" charset="-122"/>
                  <a:ea typeface="华文细黑" pitchFamily="2" charset="-122"/>
                </a:rPr>
                <a:t>费用支出</a:t>
              </a:r>
            </a:p>
            <a:p>
              <a:pPr algn="l" defTabSz="895350">
                <a:spcBef>
                  <a:spcPct val="20000"/>
                </a:spcBef>
                <a:buSzPct val="75000"/>
              </a:pPr>
              <a:r>
                <a:rPr lang="zh-CN" altLang="en-US" sz="1400" b="0" dirty="0">
                  <a:latin typeface="华文细黑" pitchFamily="2" charset="-122"/>
                  <a:ea typeface="华文细黑" pitchFamily="2" charset="-122"/>
                </a:rPr>
                <a:t>购买渠道</a:t>
              </a:r>
            </a:p>
            <a:p>
              <a:pPr algn="l" defTabSz="895350">
                <a:spcBef>
                  <a:spcPct val="20000"/>
                </a:spcBef>
                <a:buSzPct val="75000"/>
              </a:pPr>
              <a:r>
                <a:rPr lang="zh-CN" altLang="en-US" sz="1400" b="0" dirty="0">
                  <a:latin typeface="华文细黑" pitchFamily="2" charset="-122"/>
                  <a:ea typeface="华文细黑" pitchFamily="2" charset="-122"/>
                </a:rPr>
                <a:t>决策过程</a:t>
              </a:r>
            </a:p>
          </p:txBody>
        </p:sp>
        <p:sp>
          <p:nvSpPr>
            <p:cNvPr id="44" name="Rectangle 42"/>
            <p:cNvSpPr>
              <a:spLocks noChangeArrowheads="1"/>
            </p:cNvSpPr>
            <p:nvPr/>
          </p:nvSpPr>
          <p:spPr bwMode="auto">
            <a:xfrm>
              <a:off x="6814939" y="4944070"/>
              <a:ext cx="1141437" cy="732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pPr algn="l" defTabSz="895350">
                <a:spcBef>
                  <a:spcPct val="20000"/>
                </a:spcBef>
                <a:buSzPct val="75000"/>
              </a:pPr>
              <a:r>
                <a:rPr lang="zh-CN" altLang="en-US" sz="1400" b="0" dirty="0">
                  <a:latin typeface="华文细黑" pitchFamily="2" charset="-122"/>
                  <a:ea typeface="华文细黑" pitchFamily="2" charset="-122"/>
                </a:rPr>
                <a:t>收入</a:t>
              </a:r>
            </a:p>
            <a:p>
              <a:pPr algn="l" defTabSz="895350">
                <a:spcBef>
                  <a:spcPct val="20000"/>
                </a:spcBef>
                <a:buSzPct val="75000"/>
              </a:pPr>
              <a:r>
                <a:rPr lang="zh-CN" altLang="en-US" sz="1400" b="0" dirty="0">
                  <a:latin typeface="华文细黑" pitchFamily="2" charset="-122"/>
                  <a:ea typeface="华文细黑" pitchFamily="2" charset="-122"/>
                </a:rPr>
                <a:t>获取成本</a:t>
              </a:r>
            </a:p>
            <a:p>
              <a:pPr algn="l" defTabSz="895350">
                <a:spcBef>
                  <a:spcPct val="20000"/>
                </a:spcBef>
                <a:buSzPct val="75000"/>
              </a:pPr>
              <a:r>
                <a:rPr lang="zh-CN" altLang="en-US" sz="1400" b="0" dirty="0">
                  <a:latin typeface="华文细黑" pitchFamily="2" charset="-122"/>
                  <a:ea typeface="华文细黑" pitchFamily="2" charset="-122"/>
                </a:rPr>
                <a:t>服务成本</a:t>
              </a:r>
            </a:p>
          </p:txBody>
        </p:sp>
        <p:sp>
          <p:nvSpPr>
            <p:cNvPr id="45" name="Rectangle 43"/>
            <p:cNvSpPr>
              <a:spLocks noChangeArrowheads="1"/>
            </p:cNvSpPr>
            <p:nvPr/>
          </p:nvSpPr>
          <p:spPr bwMode="auto">
            <a:xfrm>
              <a:off x="5233194" y="5943496"/>
              <a:ext cx="1211014" cy="4973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pPr algn="l" defTabSz="895350">
                <a:spcBef>
                  <a:spcPct val="20000"/>
                </a:spcBef>
                <a:buSzPct val="75000"/>
              </a:pPr>
              <a:r>
                <a:rPr lang="zh-CN" altLang="en-US" sz="1400" b="0" dirty="0">
                  <a:latin typeface="华文细黑" pitchFamily="2" charset="-122"/>
                  <a:ea typeface="华文细黑" pitchFamily="2" charset="-122"/>
                </a:rPr>
                <a:t>宏观的价值取向和态度</a:t>
              </a:r>
            </a:p>
          </p:txBody>
        </p:sp>
      </p:grpSp>
      <p:sp>
        <p:nvSpPr>
          <p:cNvPr id="48" name="内容占位符 2"/>
          <p:cNvSpPr txBox="1">
            <a:spLocks/>
          </p:cNvSpPr>
          <p:nvPr/>
        </p:nvSpPr>
        <p:spPr bwMode="auto">
          <a:xfrm>
            <a:off x="457200" y="1052513"/>
            <a:ext cx="8258204" cy="4248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ts val="288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zh-CN" altLang="en-US" sz="2400" b="1" kern="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如何做客户细分？</a:t>
            </a:r>
            <a:endParaRPr lang="en-US" altLang="zh-CN" sz="2400" b="1" kern="0" noProof="0" dirty="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ü"/>
            </a:pPr>
            <a:r>
              <a:rPr lang="zh-CN" altLang="en-US" sz="2000" dirty="0" smtClean="0">
                <a:solidFill>
                  <a:srgbClr val="FF3300"/>
                </a:solidFill>
              </a:rPr>
              <a:t>没有最细只有更细，但脱离应用谈细分＝扯淡</a:t>
            </a:r>
            <a:r>
              <a:rPr lang="en-US" altLang="zh-CN" sz="2000" dirty="0" smtClean="0">
                <a:solidFill>
                  <a:srgbClr val="FF3300"/>
                </a:solidFill>
              </a:rPr>
              <a:t>!</a:t>
            </a:r>
            <a:endParaRPr lang="zh-CN" altLang="en-US" sz="2000" dirty="0" smtClean="0">
              <a:solidFill>
                <a:srgbClr val="FF3300"/>
              </a:solidFill>
            </a:endParaRPr>
          </a:p>
          <a:p>
            <a:pPr>
              <a:lnSpc>
                <a:spcPct val="120000"/>
              </a:lnSpc>
            </a:pPr>
            <a:endParaRPr lang="en-US" altLang="zh-CN" sz="2400" dirty="0" smtClean="0"/>
          </a:p>
          <a:p>
            <a:pPr marL="342900" marR="0" lvl="0" indent="-342900" algn="l" defTabSz="914400" rtl="0" eaLnBrk="1" fontAlgn="base" latinLnBrk="0" hangingPunct="1">
              <a:lnSpc>
                <a:spcPts val="288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altLang="zh-CN" sz="2000" kern="0" noProof="0" dirty="0" smtClean="0">
              <a:solidFill>
                <a:srgbClr val="FF3300"/>
              </a:solidFill>
              <a:latin typeface="+mn-lt"/>
              <a:ea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	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1" name="标题 1"/>
          <p:cNvSpPr txBox="1">
            <a:spLocks/>
          </p:cNvSpPr>
          <p:nvPr/>
        </p:nvSpPr>
        <p:spPr bwMode="auto">
          <a:xfrm>
            <a:off x="2267744" y="260648"/>
            <a:ext cx="5795963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客户细分</a:t>
            </a:r>
            <a:r>
              <a:rPr lang="en-US" altLang="zh-CN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数据库营销的基础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5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 dirty="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 dirty="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6"/>
          <p:cNvGraphicFramePr>
            <a:graphicFrameLocks noChangeAspect="1"/>
          </p:cNvGraphicFramePr>
          <p:nvPr/>
        </p:nvGraphicFramePr>
        <p:xfrm>
          <a:off x="755576" y="2636912"/>
          <a:ext cx="7632848" cy="3192419"/>
        </p:xfrm>
        <a:graphic>
          <a:graphicData uri="http://schemas.openxmlformats.org/presentationml/2006/ole">
            <p:oleObj spid="_x0000_s1026" name="Image" r:id="rId3" imgW="6895238" imgH="3847619" progId="">
              <p:embed/>
            </p:oleObj>
          </a:graphicData>
        </a:graphic>
      </p:graphicFrame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755576" y="5639230"/>
            <a:ext cx="7593453" cy="421722"/>
          </a:xfrm>
          <a:prstGeom prst="rect">
            <a:avLst/>
          </a:prstGeom>
          <a:solidFill>
            <a:srgbClr val="C0C0C0"/>
          </a:solidFill>
          <a:ln w="635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chemeClr val="hlink"/>
            </a:outerShdw>
          </a:effectLst>
        </p:spPr>
        <p:txBody>
          <a:bodyPr wrap="none" lIns="72000" tIns="0" rIns="0" bIns="0" anchor="ctr"/>
          <a:lstStyle/>
          <a:p>
            <a:pPr>
              <a:defRPr/>
            </a:pPr>
            <a:endParaRPr lang="zh-CN" altLang="en-US" sz="1600">
              <a:latin typeface="Arial" pitchFamily="34" charset="0"/>
              <a:ea typeface="+mn-ea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324838" y="4581128"/>
            <a:ext cx="663812" cy="1226352"/>
            <a:chOff x="691" y="3056"/>
            <a:chExt cx="413" cy="537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882" y="3056"/>
              <a:ext cx="222" cy="441"/>
              <a:chOff x="882" y="3056"/>
              <a:chExt cx="222" cy="441"/>
            </a:xfrm>
          </p:grpSpPr>
          <p:graphicFrame>
            <p:nvGraphicFramePr>
              <p:cNvPr id="17" name="Object 15"/>
              <p:cNvGraphicFramePr>
                <a:graphicFrameLocks noChangeAspect="1"/>
              </p:cNvGraphicFramePr>
              <p:nvPr/>
            </p:nvGraphicFramePr>
            <p:xfrm>
              <a:off x="941" y="3056"/>
              <a:ext cx="163" cy="369"/>
            </p:xfrm>
            <a:graphic>
              <a:graphicData uri="http://schemas.openxmlformats.org/presentationml/2006/ole">
                <p:oleObj spid="_x0000_s1027" name="Image" r:id="rId4" imgW="812412" imgH="1764457" progId="">
                  <p:embed/>
                </p:oleObj>
              </a:graphicData>
            </a:graphic>
          </p:graphicFrame>
          <p:graphicFrame>
            <p:nvGraphicFramePr>
              <p:cNvPr id="18" name="Object 16"/>
              <p:cNvGraphicFramePr>
                <a:graphicFrameLocks noChangeAspect="1"/>
              </p:cNvGraphicFramePr>
              <p:nvPr/>
            </p:nvGraphicFramePr>
            <p:xfrm>
              <a:off x="882" y="3173"/>
              <a:ext cx="117" cy="324"/>
            </p:xfrm>
            <a:graphic>
              <a:graphicData uri="http://schemas.openxmlformats.org/presentationml/2006/ole">
                <p:oleObj spid="_x0000_s1028" name="Image" r:id="rId5" imgW="660317" imgH="1752381" progId="">
                  <p:embed/>
                </p:oleObj>
              </a:graphicData>
            </a:graphic>
          </p:graphicFrame>
        </p:grpSp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691" y="3152"/>
              <a:ext cx="223" cy="441"/>
              <a:chOff x="691" y="3152"/>
              <a:chExt cx="223" cy="441"/>
            </a:xfrm>
          </p:grpSpPr>
          <p:graphicFrame>
            <p:nvGraphicFramePr>
              <p:cNvPr id="15" name="Object 18"/>
              <p:cNvGraphicFramePr>
                <a:graphicFrameLocks noChangeAspect="1"/>
              </p:cNvGraphicFramePr>
              <p:nvPr/>
            </p:nvGraphicFramePr>
            <p:xfrm>
              <a:off x="750" y="3152"/>
              <a:ext cx="164" cy="369"/>
            </p:xfrm>
            <a:graphic>
              <a:graphicData uri="http://schemas.openxmlformats.org/presentationml/2006/ole">
                <p:oleObj spid="_x0000_s1029" name="Image" r:id="rId6" imgW="812412" imgH="1764457" progId="">
                  <p:embed/>
                </p:oleObj>
              </a:graphicData>
            </a:graphic>
          </p:graphicFrame>
          <p:graphicFrame>
            <p:nvGraphicFramePr>
              <p:cNvPr id="16" name="Object 19"/>
              <p:cNvGraphicFramePr>
                <a:graphicFrameLocks noChangeAspect="1"/>
              </p:cNvGraphicFramePr>
              <p:nvPr/>
            </p:nvGraphicFramePr>
            <p:xfrm>
              <a:off x="691" y="3269"/>
              <a:ext cx="118" cy="324"/>
            </p:xfrm>
            <a:graphic>
              <a:graphicData uri="http://schemas.openxmlformats.org/presentationml/2006/ole">
                <p:oleObj spid="_x0000_s1030" name="Image" r:id="rId7" imgW="660317" imgH="1752381" progId="">
                  <p:embed/>
                </p:oleObj>
              </a:graphicData>
            </a:graphic>
          </p:graphicFrame>
        </p:grpSp>
      </p:grpSp>
      <p:sp>
        <p:nvSpPr>
          <p:cNvPr id="19" name="Rectangle 20"/>
          <p:cNvSpPr>
            <a:spLocks noChangeArrowheads="1"/>
          </p:cNvSpPr>
          <p:nvPr/>
        </p:nvSpPr>
        <p:spPr bwMode="auto">
          <a:xfrm>
            <a:off x="6379260" y="2883827"/>
            <a:ext cx="857036" cy="51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r>
              <a:rPr lang="en-US" altLang="zh-CN" sz="1600" b="1" dirty="0" smtClean="0"/>
              <a:t>Regular</a:t>
            </a:r>
            <a:endParaRPr lang="en-US" altLang="zh-CN" sz="1600" b="1" dirty="0"/>
          </a:p>
        </p:txBody>
      </p: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4956793" y="2636913"/>
            <a:ext cx="695327" cy="51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r>
              <a:rPr lang="en-US" altLang="zh-CN" sz="1600" b="1" dirty="0" smtClean="0"/>
              <a:t>Fans</a:t>
            </a:r>
            <a:endParaRPr lang="en-US" altLang="zh-CN" sz="1600" b="1" dirty="0"/>
          </a:p>
        </p:txBody>
      </p:sp>
      <p:sp>
        <p:nvSpPr>
          <p:cNvPr id="21" name="Rectangle 23"/>
          <p:cNvSpPr>
            <a:spLocks noChangeArrowheads="1"/>
          </p:cNvSpPr>
          <p:nvPr/>
        </p:nvSpPr>
        <p:spPr bwMode="auto">
          <a:xfrm>
            <a:off x="4309037" y="5084216"/>
            <a:ext cx="1455658" cy="382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r>
              <a:rPr lang="en-US" altLang="zh-CN" sz="1600" b="1" dirty="0" smtClean="0"/>
              <a:t>Prospect</a:t>
            </a:r>
            <a:endParaRPr lang="en-US" altLang="zh-CN" sz="1600" b="1" dirty="0"/>
          </a:p>
        </p:txBody>
      </p:sp>
      <p:sp>
        <p:nvSpPr>
          <p:cNvPr id="22" name="Rectangle 24"/>
          <p:cNvSpPr>
            <a:spLocks noChangeArrowheads="1"/>
          </p:cNvSpPr>
          <p:nvPr/>
        </p:nvSpPr>
        <p:spPr bwMode="auto">
          <a:xfrm>
            <a:off x="7236296" y="4221089"/>
            <a:ext cx="864096" cy="382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r>
              <a:rPr lang="en-US" altLang="zh-CN" sz="1600" b="1" dirty="0" smtClean="0"/>
              <a:t>New</a:t>
            </a:r>
            <a:endParaRPr lang="en-US" altLang="zh-CN" sz="1600" b="1" dirty="0"/>
          </a:p>
        </p:txBody>
      </p:sp>
      <p:sp>
        <p:nvSpPr>
          <p:cNvPr id="23" name="Rectangle 25"/>
          <p:cNvSpPr>
            <a:spLocks noChangeArrowheads="1"/>
          </p:cNvSpPr>
          <p:nvPr/>
        </p:nvSpPr>
        <p:spPr bwMode="auto">
          <a:xfrm>
            <a:off x="2268358" y="5141029"/>
            <a:ext cx="1457628" cy="382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r>
              <a:rPr lang="en-US" altLang="zh-CN" sz="1600" b="1" dirty="0" smtClean="0"/>
              <a:t>Suspect</a:t>
            </a:r>
            <a:endParaRPr lang="en-US" altLang="zh-CN" sz="1600" b="1" dirty="0"/>
          </a:p>
        </p:txBody>
      </p:sp>
      <p:sp>
        <p:nvSpPr>
          <p:cNvPr id="36" name="Text Box 35"/>
          <p:cNvSpPr txBox="1">
            <a:spLocks noChangeArrowheads="1"/>
          </p:cNvSpPr>
          <p:nvPr/>
        </p:nvSpPr>
        <p:spPr bwMode="auto">
          <a:xfrm>
            <a:off x="5148064" y="5733257"/>
            <a:ext cx="722904" cy="27969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r>
              <a:rPr lang="en-US" altLang="zh-CN" sz="1600" b="1" dirty="0"/>
              <a:t>Holding</a:t>
            </a:r>
          </a:p>
        </p:txBody>
      </p:sp>
      <p:sp>
        <p:nvSpPr>
          <p:cNvPr id="37" name="Text Box 35"/>
          <p:cNvSpPr txBox="1">
            <a:spLocks noChangeArrowheads="1"/>
          </p:cNvSpPr>
          <p:nvPr/>
        </p:nvSpPr>
        <p:spPr bwMode="auto">
          <a:xfrm>
            <a:off x="6804249" y="5733257"/>
            <a:ext cx="722904" cy="27969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r>
              <a:rPr lang="en-US" altLang="zh-CN" sz="1600" b="1" dirty="0" smtClean="0"/>
              <a:t>Lapsed</a:t>
            </a:r>
            <a:endParaRPr lang="en-US" altLang="zh-CN" sz="1600" b="1" dirty="0"/>
          </a:p>
        </p:txBody>
      </p:sp>
      <p:pic>
        <p:nvPicPr>
          <p:cNvPr id="35" name="图片 4" descr="www.tuweimei.comComp_11363130_dvnwOeKelJmOeyKFMEI7F7vUQqUtp1uI.jpg"/>
          <p:cNvPicPr>
            <a:picLocks noGrp="1" noChangeAspect="1"/>
          </p:cNvPicPr>
          <p:nvPr isPhoto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95936" y="3356992"/>
            <a:ext cx="2131451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9" name="直接箭头连接符 38"/>
          <p:cNvCxnSpPr/>
          <p:nvPr/>
        </p:nvCxnSpPr>
        <p:spPr>
          <a:xfrm rot="5400000">
            <a:off x="6587430" y="5517232"/>
            <a:ext cx="288826" cy="794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箭头连接符 40"/>
          <p:cNvCxnSpPr/>
          <p:nvPr/>
        </p:nvCxnSpPr>
        <p:spPr>
          <a:xfrm rot="5400000">
            <a:off x="6083771" y="5589637"/>
            <a:ext cx="144810" cy="1588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箭头连接符 42"/>
          <p:cNvCxnSpPr/>
          <p:nvPr/>
        </p:nvCxnSpPr>
        <p:spPr>
          <a:xfrm rot="5400000">
            <a:off x="7163891" y="5373613"/>
            <a:ext cx="576858" cy="1588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箭头连接符 44"/>
          <p:cNvCxnSpPr/>
          <p:nvPr/>
        </p:nvCxnSpPr>
        <p:spPr>
          <a:xfrm rot="5400000">
            <a:off x="7595542" y="5157986"/>
            <a:ext cx="1009700" cy="1588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图片 2" descr="目标14.jpg"/>
          <p:cNvPicPr>
            <a:picLocks noGrp="1" noChangeAspect="1"/>
          </p:cNvPicPr>
          <p:nvPr isPhoto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55576" y="2221807"/>
            <a:ext cx="3096344" cy="228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标题 1"/>
          <p:cNvSpPr txBox="1">
            <a:spLocks/>
          </p:cNvSpPr>
          <p:nvPr/>
        </p:nvSpPr>
        <p:spPr bwMode="auto">
          <a:xfrm>
            <a:off x="2267744" y="260648"/>
            <a:ext cx="5795963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客户细分</a:t>
            </a:r>
            <a:r>
              <a:rPr lang="en-US" altLang="zh-CN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数据库营销的基础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0" name="内容占位符 2"/>
          <p:cNvSpPr txBox="1">
            <a:spLocks/>
          </p:cNvSpPr>
          <p:nvPr/>
        </p:nvSpPr>
        <p:spPr bwMode="auto">
          <a:xfrm>
            <a:off x="457200" y="1052513"/>
            <a:ext cx="8258204" cy="4248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ts val="288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zh-CN" altLang="en-US" sz="2400" b="1" kern="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主动营销中的客户细分</a:t>
            </a:r>
            <a:endParaRPr lang="en-US" altLang="zh-CN" sz="2400" b="1" kern="0" noProof="0" dirty="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ü"/>
            </a:pPr>
            <a:r>
              <a:rPr lang="zh-CN" altLang="en-US" sz="2000" dirty="0" smtClean="0">
                <a:solidFill>
                  <a:srgbClr val="FF3300"/>
                </a:solidFill>
              </a:rPr>
              <a:t>先根据客户生命周期划分客户人群</a:t>
            </a:r>
            <a:endParaRPr lang="en-US" altLang="zh-CN" sz="2000" dirty="0" smtClean="0">
              <a:solidFill>
                <a:srgbClr val="FF330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zh-CN" altLang="en-US" sz="2000" dirty="0" smtClean="0">
                <a:solidFill>
                  <a:srgbClr val="FF3300"/>
                </a:solidFill>
              </a:rPr>
              <a:t>对于每一个客户人群，根据偏好和属性进行进一步的划分</a:t>
            </a:r>
          </a:p>
          <a:p>
            <a:pPr>
              <a:lnSpc>
                <a:spcPct val="120000"/>
              </a:lnSpc>
            </a:pPr>
            <a:endParaRPr lang="en-US" altLang="zh-CN" sz="2400" dirty="0" smtClean="0"/>
          </a:p>
          <a:p>
            <a:pPr marL="342900" marR="0" lvl="0" indent="-342900" algn="l" defTabSz="914400" rtl="0" eaLnBrk="1" fontAlgn="base" latinLnBrk="0" hangingPunct="1">
              <a:lnSpc>
                <a:spcPts val="288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altLang="zh-CN" sz="2000" kern="0" noProof="0" dirty="0" smtClean="0">
              <a:solidFill>
                <a:srgbClr val="FF3300"/>
              </a:solidFill>
              <a:latin typeface="+mn-lt"/>
              <a:ea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	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1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 dirty="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 dirty="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500034" y="5214950"/>
            <a:ext cx="8143932" cy="785818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457200" y="1052513"/>
            <a:ext cx="8229600" cy="4448189"/>
          </a:xfrm>
        </p:spPr>
        <p:txBody>
          <a:bodyPr/>
          <a:lstStyle/>
          <a:p>
            <a:pPr eaLnBrk="1" hangingPunct="1">
              <a:buNone/>
            </a:pPr>
            <a:endParaRPr lang="en-US" altLang="zh-CN" sz="2400" b="1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灌输一个事实</a:t>
            </a:r>
            <a:r>
              <a:rPr lang="zh-CN" altLang="en-US" sz="2400" b="1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：做好整合营销，用活数据，建立客户关系管理，做好营销活动，</a:t>
            </a:r>
            <a:r>
              <a:rPr lang="zh-CN" altLang="en-US" sz="2400" b="1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首先是</a:t>
            </a:r>
            <a:r>
              <a:rPr lang="zh-CN" altLang="en-US" sz="2400" b="1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管理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问题</a:t>
            </a:r>
            <a:endParaRPr lang="en-US" altLang="zh-CN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团队</a:t>
            </a: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的进步、企业的发展，必须在不同的阶段以不同的</a:t>
            </a:r>
            <a:r>
              <a:rPr lang="en-US" altLang="zh-CN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KPI</a:t>
            </a: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来驱动</a:t>
            </a:r>
            <a:endParaRPr lang="en-US" altLang="zh-CN" sz="2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在合适的阶段设置合适的</a:t>
            </a:r>
            <a:r>
              <a:rPr lang="en-US" altLang="zh-CN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KPI</a:t>
            </a: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，必然以数据为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核心</a:t>
            </a:r>
            <a:endParaRPr lang="en-US" altLang="zh-CN" sz="2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从营销到客服每个环节树立以客户为核心的概念，每个环节积累客户数据</a:t>
            </a:r>
            <a:endParaRPr lang="en-US" altLang="zh-CN" sz="2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None/>
            </a:pPr>
            <a:endParaRPr lang="en-US" altLang="zh-CN" sz="2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Tx/>
              <a:buNone/>
            </a:pPr>
            <a:endParaRPr lang="en-US" altLang="zh-CN" sz="16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Tx/>
              <a:buNone/>
            </a:pPr>
            <a:endParaRPr lang="en-US" altLang="zh-CN" sz="16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buFontTx/>
              <a:buNone/>
            </a:pPr>
            <a:r>
              <a:rPr lang="en-US" altLang="zh-CN" sz="1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endParaRPr lang="zh-CN" altLang="en-US" sz="16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38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  <p:sp>
        <p:nvSpPr>
          <p:cNvPr id="16389" name="TextBox 7"/>
          <p:cNvSpPr txBox="1">
            <a:spLocks noChangeArrowheads="1"/>
          </p:cNvSpPr>
          <p:nvPr/>
        </p:nvSpPr>
        <p:spPr bwMode="auto">
          <a:xfrm>
            <a:off x="706551" y="5264086"/>
            <a:ext cx="7508787" cy="692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zh-CN" altLang="en-US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用</a:t>
            </a:r>
            <a:r>
              <a:rPr lang="en-US" altLang="zh-CN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KPI</a:t>
            </a:r>
            <a:r>
              <a:rPr lang="zh-CN" altLang="en-US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的方式驱动数据化营销，是非常适合电子商务业务发展的模式</a:t>
            </a:r>
            <a:endParaRPr lang="en-US" altLang="zh-CN" b="1" dirty="0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  <a:p>
            <a:pPr eaLnBrk="1" hangingPunct="1">
              <a:lnSpc>
                <a:spcPts val="2500"/>
              </a:lnSpc>
            </a:pPr>
            <a:r>
              <a:rPr lang="zh-CN" altLang="en-US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阿里巴巴能发展到今天，除了核心文化成功外，靠的也是合理的</a:t>
            </a:r>
            <a:r>
              <a:rPr lang="en-US" altLang="zh-CN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KPI</a:t>
            </a:r>
            <a:r>
              <a:rPr lang="zh-CN" altLang="en-US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设置</a:t>
            </a:r>
          </a:p>
        </p:txBody>
      </p:sp>
      <p:sp>
        <p:nvSpPr>
          <p:cNvPr id="8" name="内容占位符 2"/>
          <p:cNvSpPr txBox="1">
            <a:spLocks/>
          </p:cNvSpPr>
          <p:nvPr/>
        </p:nvSpPr>
        <p:spPr bwMode="auto">
          <a:xfrm>
            <a:off x="457200" y="1052513"/>
            <a:ext cx="8229600" cy="4376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zh-CN" altLang="en-US" sz="2400" b="1" kern="0" noProof="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梳理管理体系</a:t>
            </a:r>
            <a:r>
              <a:rPr lang="en-US" altLang="zh-CN" sz="2400" b="1" kern="0" noProof="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400" b="1" kern="0" noProof="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整合营销体系的基础建设工作</a:t>
            </a: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	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9" name="标题 1"/>
          <p:cNvSpPr txBox="1">
            <a:spLocks/>
          </p:cNvSpPr>
          <p:nvPr/>
        </p:nvSpPr>
        <p:spPr bwMode="auto">
          <a:xfrm>
            <a:off x="2267744" y="260648"/>
            <a:ext cx="5795963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讨论：什么是整合营销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/>
          <p:cNvSpPr>
            <a:spLocks noChangeArrowheads="1"/>
          </p:cNvSpPr>
          <p:nvPr/>
        </p:nvSpPr>
        <p:spPr bwMode="auto">
          <a:xfrm>
            <a:off x="611858" y="5590059"/>
            <a:ext cx="2547278" cy="864096"/>
          </a:xfrm>
          <a:prstGeom prst="roundRect">
            <a:avLst>
              <a:gd name="adj" fmla="val 16667"/>
            </a:avLst>
          </a:prstGeom>
          <a:solidFill>
            <a:srgbClr val="363534"/>
          </a:solidFill>
          <a:ln w="38100">
            <a:solidFill>
              <a:srgbClr val="363534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539750" y="4585443"/>
            <a:ext cx="1152525" cy="863600"/>
          </a:xfrm>
          <a:prstGeom prst="roundRect">
            <a:avLst>
              <a:gd name="adj" fmla="val 16667"/>
            </a:avLst>
          </a:prstGeom>
          <a:solidFill>
            <a:srgbClr val="808080"/>
          </a:solidFill>
          <a:ln w="9525">
            <a:solidFill>
              <a:srgbClr val="363534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611188" y="4874368"/>
            <a:ext cx="1081087" cy="274638"/>
          </a:xfrm>
          <a:prstGeom prst="rect">
            <a:avLst/>
          </a:prstGeom>
          <a:solidFill>
            <a:srgbClr val="80808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宋体" pitchFamily="2" charset="-122"/>
              </a:rPr>
              <a:t>Acquisition</a:t>
            </a: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2124075" y="4585443"/>
            <a:ext cx="1152525" cy="863600"/>
          </a:xfrm>
          <a:prstGeom prst="roundRect">
            <a:avLst>
              <a:gd name="adj" fmla="val 16667"/>
            </a:avLst>
          </a:prstGeom>
          <a:solidFill>
            <a:srgbClr val="808080"/>
          </a:solidFill>
          <a:ln w="9525">
            <a:solidFill>
              <a:srgbClr val="363534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2266950" y="4874368"/>
            <a:ext cx="1009650" cy="274638"/>
          </a:xfrm>
          <a:prstGeom prst="rect">
            <a:avLst/>
          </a:prstGeom>
          <a:solidFill>
            <a:srgbClr val="80808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宋体" pitchFamily="2" charset="-122"/>
              </a:rPr>
              <a:t>Welcome</a:t>
            </a:r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auto">
          <a:xfrm>
            <a:off x="3995738" y="3721843"/>
            <a:ext cx="1152525" cy="863600"/>
          </a:xfrm>
          <a:prstGeom prst="roundRect">
            <a:avLst>
              <a:gd name="adj" fmla="val 16667"/>
            </a:avLst>
          </a:prstGeom>
          <a:solidFill>
            <a:srgbClr val="009B74"/>
          </a:solidFill>
          <a:ln w="9525">
            <a:solidFill>
              <a:srgbClr val="363534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4211638" y="4001243"/>
            <a:ext cx="720725" cy="307777"/>
          </a:xfrm>
          <a:prstGeom prst="rect">
            <a:avLst/>
          </a:prstGeom>
          <a:solidFill>
            <a:srgbClr val="009B7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宋体" pitchFamily="2" charset="-122"/>
              </a:rPr>
              <a:t>Spend</a:t>
            </a:r>
          </a:p>
        </p:txBody>
      </p:sp>
      <p:sp>
        <p:nvSpPr>
          <p:cNvPr id="12" name="AutoShape 10"/>
          <p:cNvSpPr>
            <a:spLocks noChangeArrowheads="1"/>
          </p:cNvSpPr>
          <p:nvPr/>
        </p:nvSpPr>
        <p:spPr bwMode="auto">
          <a:xfrm>
            <a:off x="3995738" y="5663381"/>
            <a:ext cx="1152525" cy="717947"/>
          </a:xfrm>
          <a:prstGeom prst="roundRect">
            <a:avLst>
              <a:gd name="adj" fmla="val 16667"/>
            </a:avLst>
          </a:prstGeom>
          <a:solidFill>
            <a:srgbClr val="E17000"/>
          </a:solidFill>
          <a:ln w="9525">
            <a:solidFill>
              <a:srgbClr val="363534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4138613" y="5834806"/>
            <a:ext cx="938212" cy="307777"/>
          </a:xfrm>
          <a:prstGeom prst="rect">
            <a:avLst/>
          </a:prstGeom>
          <a:solidFill>
            <a:srgbClr val="E17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宋体" pitchFamily="2" charset="-122"/>
              </a:rPr>
              <a:t>No Spend</a:t>
            </a:r>
          </a:p>
        </p:txBody>
      </p:sp>
      <p:sp>
        <p:nvSpPr>
          <p:cNvPr id="14" name="Line 12"/>
          <p:cNvSpPr>
            <a:spLocks noChangeShapeType="1"/>
          </p:cNvSpPr>
          <p:nvPr/>
        </p:nvSpPr>
        <p:spPr bwMode="auto">
          <a:xfrm>
            <a:off x="1692275" y="5017243"/>
            <a:ext cx="431800" cy="0"/>
          </a:xfrm>
          <a:prstGeom prst="line">
            <a:avLst/>
          </a:prstGeom>
          <a:noFill/>
          <a:ln w="9525">
            <a:solidFill>
              <a:srgbClr val="363534"/>
            </a:solidFill>
            <a:round/>
            <a:headEnd/>
            <a:tailEnd type="triangle" w="med" len="med"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Line 13"/>
          <p:cNvSpPr>
            <a:spLocks noChangeShapeType="1"/>
          </p:cNvSpPr>
          <p:nvPr/>
        </p:nvSpPr>
        <p:spPr bwMode="auto">
          <a:xfrm flipV="1">
            <a:off x="3276600" y="4153643"/>
            <a:ext cx="719138" cy="863600"/>
          </a:xfrm>
          <a:prstGeom prst="line">
            <a:avLst/>
          </a:prstGeom>
          <a:noFill/>
          <a:ln w="9525">
            <a:solidFill>
              <a:srgbClr val="363534"/>
            </a:solidFill>
            <a:round/>
            <a:headEnd/>
            <a:tailEnd type="triangle" w="med" len="med"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Line 14"/>
          <p:cNvSpPr>
            <a:spLocks noChangeShapeType="1"/>
          </p:cNvSpPr>
          <p:nvPr/>
        </p:nvSpPr>
        <p:spPr bwMode="auto">
          <a:xfrm>
            <a:off x="3276600" y="5017243"/>
            <a:ext cx="719138" cy="1008063"/>
          </a:xfrm>
          <a:prstGeom prst="line">
            <a:avLst/>
          </a:prstGeom>
          <a:noFill/>
          <a:ln w="9525">
            <a:solidFill>
              <a:srgbClr val="363534"/>
            </a:solidFill>
            <a:round/>
            <a:headEnd/>
            <a:tailEnd type="triangle" w="med" len="med"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AutoShape 15"/>
          <p:cNvSpPr>
            <a:spLocks noChangeArrowheads="1"/>
          </p:cNvSpPr>
          <p:nvPr/>
        </p:nvSpPr>
        <p:spPr bwMode="auto">
          <a:xfrm>
            <a:off x="5795963" y="2999085"/>
            <a:ext cx="1152525" cy="722758"/>
          </a:xfrm>
          <a:prstGeom prst="roundRect">
            <a:avLst>
              <a:gd name="adj" fmla="val 16667"/>
            </a:avLst>
          </a:prstGeom>
          <a:solidFill>
            <a:srgbClr val="A31A7E"/>
          </a:solidFill>
          <a:ln w="9525">
            <a:solidFill>
              <a:srgbClr val="363534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18" name="Text Box 16"/>
          <p:cNvSpPr txBox="1">
            <a:spLocks noChangeArrowheads="1"/>
          </p:cNvSpPr>
          <p:nvPr/>
        </p:nvSpPr>
        <p:spPr bwMode="auto">
          <a:xfrm>
            <a:off x="5809611" y="3074143"/>
            <a:ext cx="11525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宋体" pitchFamily="2" charset="-122"/>
              </a:rPr>
              <a:t>High Engagement</a:t>
            </a:r>
          </a:p>
        </p:txBody>
      </p:sp>
      <p:sp>
        <p:nvSpPr>
          <p:cNvPr id="19" name="AutoShape 17"/>
          <p:cNvSpPr>
            <a:spLocks noChangeArrowheads="1"/>
          </p:cNvSpPr>
          <p:nvPr/>
        </p:nvSpPr>
        <p:spPr bwMode="auto">
          <a:xfrm>
            <a:off x="5795963" y="4223717"/>
            <a:ext cx="1152525" cy="863600"/>
          </a:xfrm>
          <a:prstGeom prst="roundRect">
            <a:avLst>
              <a:gd name="adj" fmla="val 16667"/>
            </a:avLst>
          </a:prstGeom>
          <a:solidFill>
            <a:srgbClr val="B19B00"/>
          </a:solidFill>
          <a:ln w="9525">
            <a:solidFill>
              <a:srgbClr val="363534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20" name="Text Box 18"/>
          <p:cNvSpPr txBox="1">
            <a:spLocks noChangeArrowheads="1"/>
          </p:cNvSpPr>
          <p:nvPr/>
        </p:nvSpPr>
        <p:spPr bwMode="auto">
          <a:xfrm>
            <a:off x="5809784" y="4406280"/>
            <a:ext cx="115230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宋体" pitchFamily="2" charset="-122"/>
              </a:rPr>
              <a:t>Low Engagement</a:t>
            </a:r>
          </a:p>
        </p:txBody>
      </p:sp>
      <p:sp>
        <p:nvSpPr>
          <p:cNvPr id="21" name="AutoShape 19"/>
          <p:cNvSpPr>
            <a:spLocks noChangeArrowheads="1"/>
          </p:cNvSpPr>
          <p:nvPr/>
        </p:nvSpPr>
        <p:spPr bwMode="auto">
          <a:xfrm>
            <a:off x="7596188" y="2999085"/>
            <a:ext cx="1152525" cy="722758"/>
          </a:xfrm>
          <a:prstGeom prst="roundRect">
            <a:avLst>
              <a:gd name="adj" fmla="val 16667"/>
            </a:avLst>
          </a:prstGeom>
          <a:solidFill>
            <a:srgbClr val="A31A7E"/>
          </a:solidFill>
          <a:ln w="9525">
            <a:solidFill>
              <a:srgbClr val="363534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22" name="AutoShape 20"/>
          <p:cNvSpPr>
            <a:spLocks noChangeArrowheads="1"/>
          </p:cNvSpPr>
          <p:nvPr/>
        </p:nvSpPr>
        <p:spPr bwMode="auto">
          <a:xfrm>
            <a:off x="7596188" y="4223717"/>
            <a:ext cx="1152525" cy="863600"/>
          </a:xfrm>
          <a:prstGeom prst="roundRect">
            <a:avLst>
              <a:gd name="adj" fmla="val 16667"/>
            </a:avLst>
          </a:prstGeom>
          <a:solidFill>
            <a:srgbClr val="B19B00"/>
          </a:solidFill>
          <a:ln w="9525">
            <a:solidFill>
              <a:srgbClr val="363534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23" name="AutoShape 21"/>
          <p:cNvSpPr>
            <a:spLocks noChangeArrowheads="1"/>
          </p:cNvSpPr>
          <p:nvPr/>
        </p:nvSpPr>
        <p:spPr bwMode="auto">
          <a:xfrm>
            <a:off x="5795963" y="5663381"/>
            <a:ext cx="1152525" cy="717947"/>
          </a:xfrm>
          <a:prstGeom prst="roundRect">
            <a:avLst>
              <a:gd name="adj" fmla="val 16667"/>
            </a:avLst>
          </a:prstGeom>
          <a:solidFill>
            <a:srgbClr val="E17000"/>
          </a:solidFill>
          <a:ln w="9525">
            <a:solidFill>
              <a:srgbClr val="363534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24" name="Text Box 22"/>
          <p:cNvSpPr txBox="1">
            <a:spLocks noChangeArrowheads="1"/>
          </p:cNvSpPr>
          <p:nvPr/>
        </p:nvSpPr>
        <p:spPr bwMode="auto">
          <a:xfrm>
            <a:off x="5938838" y="5872906"/>
            <a:ext cx="1009650" cy="307777"/>
          </a:xfrm>
          <a:prstGeom prst="rect">
            <a:avLst/>
          </a:prstGeom>
          <a:solidFill>
            <a:srgbClr val="E17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宋体" pitchFamily="2" charset="-122"/>
              </a:rPr>
              <a:t>No Spend</a:t>
            </a:r>
          </a:p>
        </p:txBody>
      </p:sp>
      <p:sp>
        <p:nvSpPr>
          <p:cNvPr id="26" name="Text Box 24"/>
          <p:cNvSpPr txBox="1">
            <a:spLocks noChangeArrowheads="1"/>
          </p:cNvSpPr>
          <p:nvPr/>
        </p:nvSpPr>
        <p:spPr bwMode="auto">
          <a:xfrm>
            <a:off x="7623484" y="3074143"/>
            <a:ext cx="11525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宋体" pitchFamily="2" charset="-122"/>
              </a:rPr>
              <a:t>High Engagement</a:t>
            </a:r>
          </a:p>
        </p:txBody>
      </p:sp>
      <p:sp>
        <p:nvSpPr>
          <p:cNvPr id="27" name="Text Box 25"/>
          <p:cNvSpPr txBox="1">
            <a:spLocks noChangeArrowheads="1"/>
          </p:cNvSpPr>
          <p:nvPr/>
        </p:nvSpPr>
        <p:spPr bwMode="auto">
          <a:xfrm>
            <a:off x="7623632" y="4406280"/>
            <a:ext cx="115284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宋体" pitchFamily="2" charset="-122"/>
              </a:rPr>
              <a:t>Low Engagement</a:t>
            </a:r>
          </a:p>
        </p:txBody>
      </p:sp>
      <p:sp>
        <p:nvSpPr>
          <p:cNvPr id="31" name="AutoShape 29"/>
          <p:cNvSpPr>
            <a:spLocks noChangeArrowheads="1"/>
          </p:cNvSpPr>
          <p:nvPr/>
        </p:nvSpPr>
        <p:spPr bwMode="auto">
          <a:xfrm>
            <a:off x="7667625" y="5663381"/>
            <a:ext cx="1152525" cy="717947"/>
          </a:xfrm>
          <a:prstGeom prst="roundRect">
            <a:avLst>
              <a:gd name="adj" fmla="val 16667"/>
            </a:avLst>
          </a:prstGeom>
          <a:solidFill>
            <a:srgbClr val="E17000"/>
          </a:solidFill>
          <a:ln w="9525">
            <a:solidFill>
              <a:srgbClr val="363534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32" name="Text Box 30"/>
          <p:cNvSpPr txBox="1">
            <a:spLocks noChangeArrowheads="1"/>
          </p:cNvSpPr>
          <p:nvPr/>
        </p:nvSpPr>
        <p:spPr bwMode="auto">
          <a:xfrm>
            <a:off x="7812088" y="5864968"/>
            <a:ext cx="936625" cy="307777"/>
          </a:xfrm>
          <a:prstGeom prst="rect">
            <a:avLst/>
          </a:prstGeom>
          <a:solidFill>
            <a:srgbClr val="E17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宋体" pitchFamily="2" charset="-122"/>
              </a:rPr>
              <a:t>No Spend</a:t>
            </a:r>
          </a:p>
        </p:txBody>
      </p:sp>
      <p:sp>
        <p:nvSpPr>
          <p:cNvPr id="33" name="Line 31"/>
          <p:cNvSpPr>
            <a:spLocks noChangeShapeType="1"/>
          </p:cNvSpPr>
          <p:nvPr/>
        </p:nvSpPr>
        <p:spPr bwMode="auto">
          <a:xfrm>
            <a:off x="5148263" y="6025306"/>
            <a:ext cx="647700" cy="0"/>
          </a:xfrm>
          <a:prstGeom prst="line">
            <a:avLst/>
          </a:prstGeom>
          <a:noFill/>
          <a:ln w="9525">
            <a:solidFill>
              <a:srgbClr val="363534"/>
            </a:solidFill>
            <a:round/>
            <a:headEnd/>
            <a:tailEnd type="triangle" w="med" len="med"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Line 32"/>
          <p:cNvSpPr>
            <a:spLocks noChangeShapeType="1"/>
          </p:cNvSpPr>
          <p:nvPr/>
        </p:nvSpPr>
        <p:spPr bwMode="auto">
          <a:xfrm>
            <a:off x="6948488" y="6025306"/>
            <a:ext cx="719137" cy="0"/>
          </a:xfrm>
          <a:prstGeom prst="line">
            <a:avLst/>
          </a:prstGeom>
          <a:noFill/>
          <a:ln w="9525">
            <a:solidFill>
              <a:srgbClr val="363534"/>
            </a:solidFill>
            <a:round/>
            <a:headEnd/>
            <a:tailEnd type="triangle" w="med" len="med"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Line 33"/>
          <p:cNvSpPr>
            <a:spLocks noChangeShapeType="1"/>
          </p:cNvSpPr>
          <p:nvPr/>
        </p:nvSpPr>
        <p:spPr bwMode="auto">
          <a:xfrm flipV="1">
            <a:off x="5148263" y="4585443"/>
            <a:ext cx="647700" cy="1439863"/>
          </a:xfrm>
          <a:prstGeom prst="line">
            <a:avLst/>
          </a:prstGeom>
          <a:noFill/>
          <a:ln w="9525">
            <a:solidFill>
              <a:srgbClr val="009B74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Line 34"/>
          <p:cNvSpPr>
            <a:spLocks noChangeShapeType="1"/>
          </p:cNvSpPr>
          <p:nvPr/>
        </p:nvSpPr>
        <p:spPr bwMode="auto">
          <a:xfrm flipV="1">
            <a:off x="6948488" y="4727276"/>
            <a:ext cx="647848" cy="1298029"/>
          </a:xfrm>
          <a:prstGeom prst="line">
            <a:avLst/>
          </a:prstGeom>
          <a:noFill/>
          <a:ln w="9525">
            <a:solidFill>
              <a:srgbClr val="009B74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" name="Line 35"/>
          <p:cNvSpPr>
            <a:spLocks noChangeShapeType="1"/>
          </p:cNvSpPr>
          <p:nvPr/>
        </p:nvSpPr>
        <p:spPr bwMode="auto">
          <a:xfrm flipV="1">
            <a:off x="5148263" y="3290043"/>
            <a:ext cx="647700" cy="863600"/>
          </a:xfrm>
          <a:prstGeom prst="line">
            <a:avLst/>
          </a:prstGeom>
          <a:noFill/>
          <a:ln w="9525">
            <a:solidFill>
              <a:srgbClr val="363534"/>
            </a:solidFill>
            <a:round/>
            <a:headEnd/>
            <a:tailEnd type="triangle" w="med" len="med"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8" name="Line 36"/>
          <p:cNvSpPr>
            <a:spLocks noChangeShapeType="1"/>
          </p:cNvSpPr>
          <p:nvPr/>
        </p:nvSpPr>
        <p:spPr bwMode="auto">
          <a:xfrm>
            <a:off x="6948488" y="3290043"/>
            <a:ext cx="647700" cy="0"/>
          </a:xfrm>
          <a:prstGeom prst="line">
            <a:avLst/>
          </a:prstGeom>
          <a:noFill/>
          <a:ln w="9525">
            <a:solidFill>
              <a:srgbClr val="363534"/>
            </a:solidFill>
            <a:round/>
            <a:headEnd/>
            <a:tailEnd type="triangle" w="med" len="med"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9" name="Line 37"/>
          <p:cNvSpPr>
            <a:spLocks noChangeShapeType="1"/>
          </p:cNvSpPr>
          <p:nvPr/>
        </p:nvSpPr>
        <p:spPr bwMode="auto">
          <a:xfrm>
            <a:off x="5148263" y="4153643"/>
            <a:ext cx="647700" cy="431800"/>
          </a:xfrm>
          <a:prstGeom prst="line">
            <a:avLst/>
          </a:prstGeom>
          <a:noFill/>
          <a:ln w="9525">
            <a:solidFill>
              <a:srgbClr val="363534"/>
            </a:solidFill>
            <a:round/>
            <a:headEnd/>
            <a:tailEnd type="triangle" w="med" len="med"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0" name="Line 38"/>
          <p:cNvSpPr>
            <a:spLocks noChangeShapeType="1"/>
          </p:cNvSpPr>
          <p:nvPr/>
        </p:nvSpPr>
        <p:spPr bwMode="auto">
          <a:xfrm>
            <a:off x="6948488" y="4719017"/>
            <a:ext cx="647700" cy="0"/>
          </a:xfrm>
          <a:prstGeom prst="line">
            <a:avLst/>
          </a:prstGeom>
          <a:noFill/>
          <a:ln w="9525">
            <a:solidFill>
              <a:srgbClr val="363534"/>
            </a:solidFill>
            <a:round/>
            <a:headEnd/>
            <a:tailEnd type="triangle" w="med" len="med"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1" name="Line 39"/>
          <p:cNvSpPr>
            <a:spLocks noChangeShapeType="1"/>
          </p:cNvSpPr>
          <p:nvPr/>
        </p:nvSpPr>
        <p:spPr bwMode="auto">
          <a:xfrm>
            <a:off x="6948264" y="4799285"/>
            <a:ext cx="719361" cy="1226021"/>
          </a:xfrm>
          <a:prstGeom prst="line">
            <a:avLst/>
          </a:prstGeom>
          <a:noFill/>
          <a:ln w="9525">
            <a:solidFill>
              <a:srgbClr val="E170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Line 40"/>
          <p:cNvSpPr>
            <a:spLocks noChangeShapeType="1"/>
          </p:cNvSpPr>
          <p:nvPr/>
        </p:nvSpPr>
        <p:spPr bwMode="auto">
          <a:xfrm flipV="1">
            <a:off x="6948488" y="3290043"/>
            <a:ext cx="647700" cy="1295400"/>
          </a:xfrm>
          <a:prstGeom prst="line">
            <a:avLst/>
          </a:prstGeom>
          <a:noFill/>
          <a:ln w="9525">
            <a:solidFill>
              <a:srgbClr val="363534"/>
            </a:solidFill>
            <a:round/>
            <a:headEnd/>
            <a:tailEnd type="triangle" w="med" len="med"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3" name="Line 41"/>
          <p:cNvSpPr>
            <a:spLocks noChangeShapeType="1"/>
          </p:cNvSpPr>
          <p:nvPr/>
        </p:nvSpPr>
        <p:spPr bwMode="auto">
          <a:xfrm flipV="1">
            <a:off x="5148263" y="3290043"/>
            <a:ext cx="647700" cy="2735263"/>
          </a:xfrm>
          <a:prstGeom prst="line">
            <a:avLst/>
          </a:prstGeom>
          <a:noFill/>
          <a:ln w="9525">
            <a:solidFill>
              <a:srgbClr val="009B74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4" name="Line 42"/>
          <p:cNvSpPr>
            <a:spLocks noChangeShapeType="1"/>
          </p:cNvSpPr>
          <p:nvPr/>
        </p:nvSpPr>
        <p:spPr bwMode="auto">
          <a:xfrm flipV="1">
            <a:off x="683866" y="5705960"/>
            <a:ext cx="647750" cy="242490"/>
          </a:xfrm>
          <a:prstGeom prst="line">
            <a:avLst/>
          </a:prstGeom>
          <a:noFill/>
          <a:ln w="9525">
            <a:solidFill>
              <a:srgbClr val="009B74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5" name="Text Box 43"/>
          <p:cNvSpPr txBox="1">
            <a:spLocks noChangeArrowheads="1"/>
          </p:cNvSpPr>
          <p:nvPr/>
        </p:nvSpPr>
        <p:spPr bwMode="auto">
          <a:xfrm>
            <a:off x="1502952" y="5641503"/>
            <a:ext cx="165618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宋体" pitchFamily="2" charset="-122"/>
              </a:rPr>
              <a:t>Positive migration</a:t>
            </a:r>
          </a:p>
        </p:txBody>
      </p:sp>
      <p:sp>
        <p:nvSpPr>
          <p:cNvPr id="46" name="Line 44"/>
          <p:cNvSpPr>
            <a:spLocks noChangeShapeType="1"/>
          </p:cNvSpPr>
          <p:nvPr/>
        </p:nvSpPr>
        <p:spPr bwMode="auto">
          <a:xfrm>
            <a:off x="683866" y="6045289"/>
            <a:ext cx="603038" cy="192024"/>
          </a:xfrm>
          <a:prstGeom prst="line">
            <a:avLst/>
          </a:prstGeom>
          <a:noFill/>
          <a:ln w="9525">
            <a:solidFill>
              <a:srgbClr val="E170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7" name="Text Box 45"/>
          <p:cNvSpPr txBox="1">
            <a:spLocks noChangeArrowheads="1"/>
          </p:cNvSpPr>
          <p:nvPr/>
        </p:nvSpPr>
        <p:spPr bwMode="auto">
          <a:xfrm>
            <a:off x="1502952" y="6021289"/>
            <a:ext cx="165618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宋体" pitchFamily="2" charset="-122"/>
              </a:rPr>
              <a:t>Negative migration</a:t>
            </a:r>
          </a:p>
        </p:txBody>
      </p:sp>
      <p:sp>
        <p:nvSpPr>
          <p:cNvPr id="50" name="Line 39"/>
          <p:cNvSpPr>
            <a:spLocks noChangeShapeType="1"/>
          </p:cNvSpPr>
          <p:nvPr/>
        </p:nvSpPr>
        <p:spPr bwMode="auto">
          <a:xfrm>
            <a:off x="6948265" y="3287117"/>
            <a:ext cx="648071" cy="1440159"/>
          </a:xfrm>
          <a:prstGeom prst="line">
            <a:avLst/>
          </a:prstGeom>
          <a:noFill/>
          <a:ln w="9525">
            <a:solidFill>
              <a:srgbClr val="E170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39552" y="2998693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华文细黑" pitchFamily="2" charset="-122"/>
                <a:ea typeface="华文细黑" pitchFamily="2" charset="-122"/>
              </a:rPr>
              <a:t>案例：某全球零售</a:t>
            </a:r>
            <a:r>
              <a:rPr lang="en-US" altLang="zh-CN" b="1" dirty="0" smtClean="0">
                <a:latin typeface="华文细黑" pitchFamily="2" charset="-122"/>
                <a:ea typeface="华文细黑" pitchFamily="2" charset="-122"/>
              </a:rPr>
              <a:t>500</a:t>
            </a:r>
            <a:r>
              <a:rPr lang="zh-CN" altLang="en-US" b="1" dirty="0" smtClean="0">
                <a:latin typeface="华文细黑" pitchFamily="2" charset="-122"/>
                <a:ea typeface="华文细黑" pitchFamily="2" charset="-122"/>
              </a:rPr>
              <a:t>强公司的客户分组和关注的客户迁移数据</a:t>
            </a:r>
            <a:endParaRPr lang="zh-CN" altLang="en-US" b="1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52" name="内容占位符 2"/>
          <p:cNvSpPr txBox="1">
            <a:spLocks/>
          </p:cNvSpPr>
          <p:nvPr/>
        </p:nvSpPr>
        <p:spPr bwMode="auto">
          <a:xfrm>
            <a:off x="457200" y="1052513"/>
            <a:ext cx="8258204" cy="4248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ts val="288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zh-CN" altLang="en-US" sz="2400" b="1" kern="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主动营销中的客户细分</a:t>
            </a:r>
            <a:endParaRPr lang="en-US" altLang="zh-CN" sz="2400" b="1" kern="0" noProof="0" dirty="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ü"/>
            </a:pPr>
            <a:r>
              <a:rPr lang="zh-CN" altLang="en-US" sz="2000" dirty="0" smtClean="0">
                <a:solidFill>
                  <a:srgbClr val="FF3300"/>
                </a:solidFill>
              </a:rPr>
              <a:t>通过营销活动、客户调研等手段，积累客户对于营销活动的数据</a:t>
            </a:r>
            <a:endParaRPr lang="en-US" altLang="zh-CN" sz="2000" dirty="0" smtClean="0">
              <a:solidFill>
                <a:srgbClr val="FF330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zh-CN" altLang="en-US" sz="2000" dirty="0" smtClean="0">
                <a:solidFill>
                  <a:srgbClr val="FF3300"/>
                </a:solidFill>
              </a:rPr>
              <a:t>通过营销活动的相应率，进一步划分或修正原有的客户细分</a:t>
            </a:r>
            <a:endParaRPr lang="en-US" altLang="zh-CN" sz="2000" dirty="0" smtClean="0">
              <a:solidFill>
                <a:srgbClr val="FF330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zh-CN" altLang="en-US" sz="2000" dirty="0" smtClean="0">
                <a:solidFill>
                  <a:srgbClr val="FF3300"/>
                </a:solidFill>
              </a:rPr>
              <a:t>客户调研可以看作是互动营销一种</a:t>
            </a:r>
            <a:endParaRPr lang="en-US" altLang="zh-CN" sz="2000" dirty="0" smtClean="0">
              <a:solidFill>
                <a:srgbClr val="FF330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zh-CN" altLang="en-US" sz="2000" dirty="0" smtClean="0">
                <a:solidFill>
                  <a:srgbClr val="FF3300"/>
                </a:solidFill>
              </a:rPr>
              <a:t>各种互动营销产生的数据可以修正主动营销的细分</a:t>
            </a:r>
            <a:endParaRPr lang="en-US" altLang="zh-CN" sz="2000" dirty="0" smtClean="0">
              <a:solidFill>
                <a:srgbClr val="FF3300"/>
              </a:solidFill>
            </a:endParaRPr>
          </a:p>
          <a:p>
            <a:endParaRPr lang="en-US" altLang="zh-CN" sz="2000" dirty="0" smtClean="0">
              <a:solidFill>
                <a:srgbClr val="FF3300"/>
              </a:solidFill>
            </a:endParaRPr>
          </a:p>
          <a:p>
            <a:pPr>
              <a:buFont typeface="Wingdings" pitchFamily="2" charset="2"/>
              <a:buChar char="ü"/>
            </a:pPr>
            <a:endParaRPr lang="zh-CN" altLang="en-US" sz="2000" dirty="0" smtClean="0">
              <a:solidFill>
                <a:srgbClr val="FF3300"/>
              </a:solidFill>
            </a:endParaRPr>
          </a:p>
          <a:p>
            <a:pPr>
              <a:lnSpc>
                <a:spcPct val="120000"/>
              </a:lnSpc>
            </a:pPr>
            <a:endParaRPr lang="en-US" altLang="zh-CN" sz="2400" dirty="0" smtClean="0"/>
          </a:p>
          <a:p>
            <a:pPr marL="342900" marR="0" lvl="0" indent="-342900" algn="l" defTabSz="914400" rtl="0" eaLnBrk="1" fontAlgn="base" latinLnBrk="0" hangingPunct="1">
              <a:lnSpc>
                <a:spcPts val="288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altLang="zh-CN" sz="2000" kern="0" noProof="0" dirty="0" smtClean="0">
              <a:solidFill>
                <a:srgbClr val="FF3300"/>
              </a:solidFill>
              <a:latin typeface="+mn-lt"/>
              <a:ea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	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 dirty="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 dirty="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  <p:sp>
        <p:nvSpPr>
          <p:cNvPr id="54" name="标题 1"/>
          <p:cNvSpPr txBox="1">
            <a:spLocks/>
          </p:cNvSpPr>
          <p:nvPr/>
        </p:nvSpPr>
        <p:spPr bwMode="auto">
          <a:xfrm>
            <a:off x="2267744" y="260648"/>
            <a:ext cx="5795963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客户细分</a:t>
            </a:r>
            <a:r>
              <a:rPr lang="en-US" altLang="zh-CN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数据库营销的基础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4797152"/>
            <a:ext cx="634737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" name="图片 16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79712" y="2996952"/>
            <a:ext cx="648072" cy="648072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899592" y="2708920"/>
            <a:ext cx="1080120" cy="36004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进店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555776" y="2636912"/>
            <a:ext cx="1080120" cy="36004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浏览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211960" y="3212976"/>
            <a:ext cx="1080120" cy="36004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咨询客服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499992" y="2420888"/>
            <a:ext cx="1080120" cy="36004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购物车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6156176" y="2780928"/>
            <a:ext cx="1080120" cy="36004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下单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7164288" y="3501008"/>
            <a:ext cx="1080120" cy="36004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付款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7164288" y="4869160"/>
            <a:ext cx="1080120" cy="36004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收货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7596336" y="4149080"/>
            <a:ext cx="1080120" cy="36004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期待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5868144" y="5445224"/>
            <a:ext cx="1080120" cy="36004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开箱验货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4139952" y="5877272"/>
            <a:ext cx="1080120" cy="36004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付款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3995936" y="5157192"/>
            <a:ext cx="1080120" cy="36004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试用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2483768" y="5661248"/>
            <a:ext cx="1080120" cy="36004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评价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827584" y="4293096"/>
            <a:ext cx="1080120" cy="36004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分享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5" name="曲线连接符 24"/>
          <p:cNvCxnSpPr>
            <a:stCxn id="5" idx="3"/>
            <a:endCxn id="6" idx="1"/>
          </p:cNvCxnSpPr>
          <p:nvPr/>
        </p:nvCxnSpPr>
        <p:spPr>
          <a:xfrm flipV="1">
            <a:off x="1979712" y="2816932"/>
            <a:ext cx="576064" cy="72008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曲线连接符 24"/>
          <p:cNvCxnSpPr>
            <a:stCxn id="6" idx="3"/>
            <a:endCxn id="10" idx="1"/>
          </p:cNvCxnSpPr>
          <p:nvPr/>
        </p:nvCxnSpPr>
        <p:spPr>
          <a:xfrm flipV="1">
            <a:off x="3635896" y="2600908"/>
            <a:ext cx="864096" cy="216024"/>
          </a:xfrm>
          <a:prstGeom prst="curvedConnector3">
            <a:avLst>
              <a:gd name="adj1" fmla="val 50000"/>
            </a:avLst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曲线连接符 24"/>
          <p:cNvCxnSpPr>
            <a:stCxn id="6" idx="2"/>
            <a:endCxn id="9" idx="1"/>
          </p:cNvCxnSpPr>
          <p:nvPr/>
        </p:nvCxnSpPr>
        <p:spPr>
          <a:xfrm rot="16200000" flipH="1">
            <a:off x="3455876" y="2636912"/>
            <a:ext cx="396044" cy="1116124"/>
          </a:xfrm>
          <a:prstGeom prst="curvedConnector2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曲线连接符 24"/>
          <p:cNvCxnSpPr>
            <a:stCxn id="10" idx="2"/>
            <a:endCxn id="9" idx="0"/>
          </p:cNvCxnSpPr>
          <p:nvPr/>
        </p:nvCxnSpPr>
        <p:spPr>
          <a:xfrm rot="5400000">
            <a:off x="4680012" y="2852936"/>
            <a:ext cx="432048" cy="288032"/>
          </a:xfrm>
          <a:prstGeom prst="curvedConnector3">
            <a:avLst>
              <a:gd name="adj1" fmla="val 50000"/>
            </a:avLst>
          </a:prstGeom>
          <a:ln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曲线连接符 24"/>
          <p:cNvCxnSpPr>
            <a:stCxn id="10" idx="3"/>
            <a:endCxn id="11" idx="1"/>
          </p:cNvCxnSpPr>
          <p:nvPr/>
        </p:nvCxnSpPr>
        <p:spPr>
          <a:xfrm>
            <a:off x="5580112" y="2600908"/>
            <a:ext cx="576064" cy="36004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曲线连接符 24"/>
          <p:cNvCxnSpPr>
            <a:stCxn id="9" idx="3"/>
            <a:endCxn id="11" idx="1"/>
          </p:cNvCxnSpPr>
          <p:nvPr/>
        </p:nvCxnSpPr>
        <p:spPr>
          <a:xfrm flipV="1">
            <a:off x="5292080" y="2960948"/>
            <a:ext cx="864096" cy="432048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曲线连接符 24"/>
          <p:cNvCxnSpPr>
            <a:stCxn id="11" idx="2"/>
            <a:endCxn id="13" idx="0"/>
          </p:cNvCxnSpPr>
          <p:nvPr/>
        </p:nvCxnSpPr>
        <p:spPr>
          <a:xfrm rot="16200000" flipH="1">
            <a:off x="7020272" y="2816932"/>
            <a:ext cx="360040" cy="1008112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圆角矩形 50"/>
          <p:cNvSpPr/>
          <p:nvPr/>
        </p:nvSpPr>
        <p:spPr>
          <a:xfrm>
            <a:off x="1619672" y="5013176"/>
            <a:ext cx="1080120" cy="36004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使用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2" name="曲线连接符 24"/>
          <p:cNvCxnSpPr>
            <a:stCxn id="13" idx="2"/>
            <a:endCxn id="16" idx="0"/>
          </p:cNvCxnSpPr>
          <p:nvPr/>
        </p:nvCxnSpPr>
        <p:spPr>
          <a:xfrm rot="16200000" flipH="1">
            <a:off x="7776356" y="3789040"/>
            <a:ext cx="288032" cy="432048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曲线连接符 24"/>
          <p:cNvCxnSpPr>
            <a:stCxn id="16" idx="2"/>
            <a:endCxn id="15" idx="0"/>
          </p:cNvCxnSpPr>
          <p:nvPr/>
        </p:nvCxnSpPr>
        <p:spPr>
          <a:xfrm rot="5400000">
            <a:off x="7740352" y="4473116"/>
            <a:ext cx="360040" cy="432048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曲线连接符 24"/>
          <p:cNvCxnSpPr>
            <a:stCxn id="15" idx="2"/>
            <a:endCxn id="17" idx="3"/>
          </p:cNvCxnSpPr>
          <p:nvPr/>
        </p:nvCxnSpPr>
        <p:spPr>
          <a:xfrm rot="5400000">
            <a:off x="7128284" y="5049180"/>
            <a:ext cx="396044" cy="756084"/>
          </a:xfrm>
          <a:prstGeom prst="curved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曲线连接符 24"/>
          <p:cNvCxnSpPr>
            <a:stCxn id="17" idx="1"/>
            <a:endCxn id="19" idx="3"/>
          </p:cNvCxnSpPr>
          <p:nvPr/>
        </p:nvCxnSpPr>
        <p:spPr>
          <a:xfrm rot="10800000">
            <a:off x="5076056" y="5337212"/>
            <a:ext cx="792088" cy="288032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曲线连接符 24"/>
          <p:cNvCxnSpPr>
            <a:stCxn id="17" idx="1"/>
            <a:endCxn id="18" idx="3"/>
          </p:cNvCxnSpPr>
          <p:nvPr/>
        </p:nvCxnSpPr>
        <p:spPr>
          <a:xfrm rot="10800000" flipV="1">
            <a:off x="5220072" y="5625244"/>
            <a:ext cx="648072" cy="432048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曲线连接符 24"/>
          <p:cNvCxnSpPr>
            <a:stCxn id="18" idx="1"/>
            <a:endCxn id="20" idx="3"/>
          </p:cNvCxnSpPr>
          <p:nvPr/>
        </p:nvCxnSpPr>
        <p:spPr>
          <a:xfrm rot="10800000">
            <a:off x="3563888" y="5841268"/>
            <a:ext cx="576064" cy="216024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曲线连接符 24"/>
          <p:cNvCxnSpPr>
            <a:stCxn id="19" idx="2"/>
            <a:endCxn id="18" idx="0"/>
          </p:cNvCxnSpPr>
          <p:nvPr/>
        </p:nvCxnSpPr>
        <p:spPr>
          <a:xfrm rot="16200000" flipH="1">
            <a:off x="4427984" y="5625244"/>
            <a:ext cx="360040" cy="144016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曲线连接符 24"/>
          <p:cNvCxnSpPr>
            <a:stCxn id="20" idx="1"/>
            <a:endCxn id="51" idx="2"/>
          </p:cNvCxnSpPr>
          <p:nvPr/>
        </p:nvCxnSpPr>
        <p:spPr>
          <a:xfrm rot="10800000">
            <a:off x="2159732" y="5373216"/>
            <a:ext cx="324036" cy="468052"/>
          </a:xfrm>
          <a:prstGeom prst="curved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曲线连接符 24"/>
          <p:cNvCxnSpPr>
            <a:stCxn id="51" idx="1"/>
            <a:endCxn id="21" idx="2"/>
          </p:cNvCxnSpPr>
          <p:nvPr/>
        </p:nvCxnSpPr>
        <p:spPr>
          <a:xfrm rot="10800000">
            <a:off x="1367644" y="4653136"/>
            <a:ext cx="252028" cy="540060"/>
          </a:xfrm>
          <a:prstGeom prst="curved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曲线连接符 24"/>
          <p:cNvCxnSpPr>
            <a:stCxn id="6" idx="0"/>
            <a:endCxn id="11" idx="0"/>
          </p:cNvCxnSpPr>
          <p:nvPr/>
        </p:nvCxnSpPr>
        <p:spPr>
          <a:xfrm rot="16200000" flipH="1">
            <a:off x="4824028" y="908720"/>
            <a:ext cx="144016" cy="3600400"/>
          </a:xfrm>
          <a:prstGeom prst="curvedConnector3">
            <a:avLst>
              <a:gd name="adj1" fmla="val -405122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1" name="内容占位符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19872" y="3284984"/>
            <a:ext cx="648072" cy="648072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57753" y="4797152"/>
            <a:ext cx="602479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6" name="图片 16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23728" y="4221088"/>
            <a:ext cx="648072" cy="648072"/>
          </a:xfrm>
          <a:prstGeom prst="rect">
            <a:avLst/>
          </a:prstGeom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04249" y="4002528"/>
            <a:ext cx="576063" cy="57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2" name="图片 2" descr="目标10.jpg"/>
          <p:cNvPicPr>
            <a:picLocks noGrp="1" noChangeAspect="1"/>
          </p:cNvPicPr>
          <p:nvPr isPhoto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99992" y="3789040"/>
            <a:ext cx="1440160" cy="1027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3" name="云形 172"/>
          <p:cNvSpPr/>
          <p:nvPr/>
        </p:nvSpPr>
        <p:spPr>
          <a:xfrm>
            <a:off x="323528" y="3212976"/>
            <a:ext cx="1440160" cy="864096"/>
          </a:xfrm>
          <a:prstGeom prst="cloud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…</a:t>
            </a:r>
            <a:endParaRPr lang="zh-CN" altLang="en-US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标题 1"/>
          <p:cNvSpPr txBox="1">
            <a:spLocks/>
          </p:cNvSpPr>
          <p:nvPr/>
        </p:nvSpPr>
        <p:spPr bwMode="auto">
          <a:xfrm>
            <a:off x="2267744" y="260648"/>
            <a:ext cx="5795963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客户细分</a:t>
            </a:r>
            <a:r>
              <a:rPr lang="en-US" altLang="zh-CN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数据库营销的基础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49" name="内容占位符 2"/>
          <p:cNvSpPr txBox="1">
            <a:spLocks/>
          </p:cNvSpPr>
          <p:nvPr/>
        </p:nvSpPr>
        <p:spPr bwMode="auto">
          <a:xfrm>
            <a:off x="457200" y="1052513"/>
            <a:ext cx="8258204" cy="4248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ts val="288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zh-CN" altLang="en-US" sz="2400" b="1" kern="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互动营销中的客户细分</a:t>
            </a:r>
            <a:endParaRPr lang="en-US" altLang="zh-CN" sz="2400" b="1" kern="0" noProof="0" dirty="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2000" dirty="0" smtClean="0">
                <a:solidFill>
                  <a:srgbClr val="FF3300"/>
                </a:solidFill>
              </a:rPr>
              <a:t>淘宝电商业务中，都有哪些关键服务环节？</a:t>
            </a:r>
            <a:endParaRPr lang="en-US" altLang="zh-CN" sz="2000" dirty="0" smtClean="0">
              <a:solidFill>
                <a:srgbClr val="FF3300"/>
              </a:solidFill>
            </a:endParaRPr>
          </a:p>
          <a:p>
            <a:pPr>
              <a:buFont typeface="Wingdings" pitchFamily="2" charset="2"/>
              <a:buChar char="ü"/>
            </a:pPr>
            <a:endParaRPr lang="zh-CN" altLang="en-US" sz="2000" dirty="0" smtClean="0">
              <a:solidFill>
                <a:srgbClr val="FF3300"/>
              </a:solidFill>
            </a:endParaRPr>
          </a:p>
          <a:p>
            <a:pPr>
              <a:lnSpc>
                <a:spcPct val="120000"/>
              </a:lnSpc>
            </a:pPr>
            <a:endParaRPr lang="en-US" altLang="zh-CN" sz="2400" dirty="0" smtClean="0"/>
          </a:p>
          <a:p>
            <a:pPr marL="342900" marR="0" lvl="0" indent="-342900" algn="l" defTabSz="914400" rtl="0" eaLnBrk="1" fontAlgn="base" latinLnBrk="0" hangingPunct="1">
              <a:lnSpc>
                <a:spcPts val="288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altLang="zh-CN" sz="2000" kern="0" noProof="0" dirty="0" smtClean="0">
              <a:solidFill>
                <a:srgbClr val="FF3300"/>
              </a:solidFill>
              <a:latin typeface="+mn-lt"/>
              <a:ea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	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0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 dirty="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 dirty="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899592" y="3140968"/>
            <a:ext cx="1080120" cy="36004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进店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555776" y="3068960"/>
            <a:ext cx="1080120" cy="36004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浏览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211960" y="3645024"/>
            <a:ext cx="1080120" cy="36004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咨询客服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499992" y="2852936"/>
            <a:ext cx="1080120" cy="36004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购物车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6156176" y="3212976"/>
            <a:ext cx="1080120" cy="36004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下单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7164288" y="3933056"/>
            <a:ext cx="1080120" cy="36004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付款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7164288" y="5301208"/>
            <a:ext cx="1080120" cy="36004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收货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7596336" y="4581128"/>
            <a:ext cx="1080120" cy="36004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期待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868144" y="5877272"/>
            <a:ext cx="1080120" cy="36004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开箱验货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4139952" y="6309320"/>
            <a:ext cx="1080120" cy="36004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付款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3995936" y="5589240"/>
            <a:ext cx="1080120" cy="36004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试用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2483768" y="6093296"/>
            <a:ext cx="1080120" cy="36004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评价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827584" y="4725144"/>
            <a:ext cx="1080120" cy="36004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分享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0" name="云形 19"/>
          <p:cNvSpPr/>
          <p:nvPr/>
        </p:nvSpPr>
        <p:spPr>
          <a:xfrm>
            <a:off x="323528" y="3501008"/>
            <a:ext cx="1440160" cy="864096"/>
          </a:xfrm>
          <a:prstGeom prst="cloud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…</a:t>
            </a:r>
            <a:endParaRPr lang="zh-CN" altLang="en-US" dirty="0">
              <a:solidFill>
                <a:schemeClr val="tx1"/>
              </a:solidFill>
            </a:endParaRPr>
          </a:p>
        </p:txBody>
      </p:sp>
      <p:cxnSp>
        <p:nvCxnSpPr>
          <p:cNvPr id="21" name="曲线连接符 20"/>
          <p:cNvCxnSpPr>
            <a:stCxn id="7" idx="3"/>
            <a:endCxn id="8" idx="1"/>
          </p:cNvCxnSpPr>
          <p:nvPr/>
        </p:nvCxnSpPr>
        <p:spPr>
          <a:xfrm flipV="1">
            <a:off x="1979712" y="3248980"/>
            <a:ext cx="576064" cy="72008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曲线连接符 24"/>
          <p:cNvCxnSpPr>
            <a:stCxn id="8" idx="3"/>
            <a:endCxn id="10" idx="1"/>
          </p:cNvCxnSpPr>
          <p:nvPr/>
        </p:nvCxnSpPr>
        <p:spPr>
          <a:xfrm flipV="1">
            <a:off x="3635896" y="3032956"/>
            <a:ext cx="864096" cy="216024"/>
          </a:xfrm>
          <a:prstGeom prst="curvedConnector3">
            <a:avLst>
              <a:gd name="adj1" fmla="val 50000"/>
            </a:avLst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曲线连接符 24"/>
          <p:cNvCxnSpPr>
            <a:stCxn id="8" idx="2"/>
            <a:endCxn id="9" idx="1"/>
          </p:cNvCxnSpPr>
          <p:nvPr/>
        </p:nvCxnSpPr>
        <p:spPr>
          <a:xfrm rot="16200000" flipH="1">
            <a:off x="3455876" y="3068960"/>
            <a:ext cx="396044" cy="1116124"/>
          </a:xfrm>
          <a:prstGeom prst="curvedConnector2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曲线连接符 24"/>
          <p:cNvCxnSpPr>
            <a:stCxn id="10" idx="2"/>
            <a:endCxn id="9" idx="0"/>
          </p:cNvCxnSpPr>
          <p:nvPr/>
        </p:nvCxnSpPr>
        <p:spPr>
          <a:xfrm rot="5400000">
            <a:off x="4680012" y="3284984"/>
            <a:ext cx="432048" cy="288032"/>
          </a:xfrm>
          <a:prstGeom prst="curvedConnector3">
            <a:avLst>
              <a:gd name="adj1" fmla="val 50000"/>
            </a:avLst>
          </a:prstGeom>
          <a:ln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曲线连接符 24"/>
          <p:cNvCxnSpPr>
            <a:stCxn id="10" idx="3"/>
            <a:endCxn id="11" idx="1"/>
          </p:cNvCxnSpPr>
          <p:nvPr/>
        </p:nvCxnSpPr>
        <p:spPr>
          <a:xfrm>
            <a:off x="5580112" y="3032956"/>
            <a:ext cx="576064" cy="36004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曲线连接符 24"/>
          <p:cNvCxnSpPr>
            <a:stCxn id="9" idx="3"/>
            <a:endCxn id="11" idx="1"/>
          </p:cNvCxnSpPr>
          <p:nvPr/>
        </p:nvCxnSpPr>
        <p:spPr>
          <a:xfrm flipV="1">
            <a:off x="5292080" y="3392996"/>
            <a:ext cx="864096" cy="432048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曲线连接符 24"/>
          <p:cNvCxnSpPr>
            <a:stCxn id="11" idx="2"/>
            <a:endCxn id="12" idx="0"/>
          </p:cNvCxnSpPr>
          <p:nvPr/>
        </p:nvCxnSpPr>
        <p:spPr>
          <a:xfrm rot="16200000" flipH="1">
            <a:off x="7020272" y="3248980"/>
            <a:ext cx="360040" cy="1008112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圆角矩形 27"/>
          <p:cNvSpPr/>
          <p:nvPr/>
        </p:nvSpPr>
        <p:spPr>
          <a:xfrm>
            <a:off x="1619672" y="5445224"/>
            <a:ext cx="1080120" cy="36004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使用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29" name="曲线连接符 24"/>
          <p:cNvCxnSpPr>
            <a:stCxn id="12" idx="2"/>
          </p:cNvCxnSpPr>
          <p:nvPr/>
        </p:nvCxnSpPr>
        <p:spPr>
          <a:xfrm rot="16200000" flipH="1">
            <a:off x="7776356" y="4221088"/>
            <a:ext cx="288032" cy="432048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曲线连接符 24"/>
          <p:cNvCxnSpPr>
            <a:stCxn id="14" idx="2"/>
            <a:endCxn id="13" idx="0"/>
          </p:cNvCxnSpPr>
          <p:nvPr/>
        </p:nvCxnSpPr>
        <p:spPr>
          <a:xfrm rot="5400000">
            <a:off x="7740352" y="4905164"/>
            <a:ext cx="360040" cy="432048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曲线连接符 24"/>
          <p:cNvCxnSpPr>
            <a:stCxn id="13" idx="2"/>
            <a:endCxn id="15" idx="3"/>
          </p:cNvCxnSpPr>
          <p:nvPr/>
        </p:nvCxnSpPr>
        <p:spPr>
          <a:xfrm rot="5400000">
            <a:off x="7128284" y="5481228"/>
            <a:ext cx="396044" cy="756084"/>
          </a:xfrm>
          <a:prstGeom prst="curved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曲线连接符 24"/>
          <p:cNvCxnSpPr>
            <a:stCxn id="15" idx="1"/>
            <a:endCxn id="17" idx="3"/>
          </p:cNvCxnSpPr>
          <p:nvPr/>
        </p:nvCxnSpPr>
        <p:spPr>
          <a:xfrm rot="10800000">
            <a:off x="5076056" y="5769260"/>
            <a:ext cx="792088" cy="288032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曲线连接符 24"/>
          <p:cNvCxnSpPr>
            <a:stCxn id="15" idx="1"/>
            <a:endCxn id="16" idx="3"/>
          </p:cNvCxnSpPr>
          <p:nvPr/>
        </p:nvCxnSpPr>
        <p:spPr>
          <a:xfrm rot="10800000" flipV="1">
            <a:off x="5220072" y="6057292"/>
            <a:ext cx="648072" cy="432048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曲线连接符 24"/>
          <p:cNvCxnSpPr>
            <a:stCxn id="16" idx="1"/>
            <a:endCxn id="18" idx="3"/>
          </p:cNvCxnSpPr>
          <p:nvPr/>
        </p:nvCxnSpPr>
        <p:spPr>
          <a:xfrm rot="10800000">
            <a:off x="3563888" y="6273316"/>
            <a:ext cx="576064" cy="216024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曲线连接符 24"/>
          <p:cNvCxnSpPr>
            <a:stCxn id="17" idx="2"/>
          </p:cNvCxnSpPr>
          <p:nvPr/>
        </p:nvCxnSpPr>
        <p:spPr>
          <a:xfrm rot="16200000" flipH="1">
            <a:off x="4427984" y="6057292"/>
            <a:ext cx="360040" cy="144016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曲线连接符 24"/>
          <p:cNvCxnSpPr>
            <a:stCxn id="18" idx="1"/>
            <a:endCxn id="28" idx="2"/>
          </p:cNvCxnSpPr>
          <p:nvPr/>
        </p:nvCxnSpPr>
        <p:spPr>
          <a:xfrm rot="10800000">
            <a:off x="2159732" y="5805264"/>
            <a:ext cx="324036" cy="468052"/>
          </a:xfrm>
          <a:prstGeom prst="curved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曲线连接符 24"/>
          <p:cNvCxnSpPr>
            <a:stCxn id="28" idx="1"/>
          </p:cNvCxnSpPr>
          <p:nvPr/>
        </p:nvCxnSpPr>
        <p:spPr>
          <a:xfrm rot="10800000">
            <a:off x="1367644" y="5085184"/>
            <a:ext cx="252028" cy="540060"/>
          </a:xfrm>
          <a:prstGeom prst="curvedConnector2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曲线连接符 24"/>
          <p:cNvCxnSpPr>
            <a:stCxn id="8" idx="0"/>
            <a:endCxn id="11" idx="0"/>
          </p:cNvCxnSpPr>
          <p:nvPr/>
        </p:nvCxnSpPr>
        <p:spPr>
          <a:xfrm rot="16200000" flipH="1">
            <a:off x="4824028" y="1340768"/>
            <a:ext cx="144016" cy="3600400"/>
          </a:xfrm>
          <a:prstGeom prst="curvedConnector3">
            <a:avLst>
              <a:gd name="adj1" fmla="val -405122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标注 47"/>
          <p:cNvSpPr/>
          <p:nvPr/>
        </p:nvSpPr>
        <p:spPr>
          <a:xfrm>
            <a:off x="1907704" y="3631376"/>
            <a:ext cx="1296144" cy="360040"/>
          </a:xfrm>
          <a:prstGeom prst="wedgeRectCallout">
            <a:avLst>
              <a:gd name="adj1" fmla="val -37791"/>
              <a:gd name="adj2" fmla="val -123241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</a:rPr>
              <a:t>跳出客户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9" name="矩形标注 48"/>
          <p:cNvSpPr/>
          <p:nvPr/>
        </p:nvSpPr>
        <p:spPr>
          <a:xfrm>
            <a:off x="5364088" y="2132856"/>
            <a:ext cx="1872208" cy="360040"/>
          </a:xfrm>
          <a:prstGeom prst="wedgeRectCallout">
            <a:avLst>
              <a:gd name="adj1" fmla="val -53985"/>
              <a:gd name="adj2" fmla="val 10040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</a:rPr>
              <a:t>浏览未下单客户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0" name="矩形标注 49"/>
          <p:cNvSpPr/>
          <p:nvPr/>
        </p:nvSpPr>
        <p:spPr>
          <a:xfrm>
            <a:off x="5076056" y="4149080"/>
            <a:ext cx="2016224" cy="360040"/>
          </a:xfrm>
          <a:prstGeom prst="wedgeRectCallout">
            <a:avLst>
              <a:gd name="adj1" fmla="val 37345"/>
              <a:gd name="adj2" fmla="val -187681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</a:rPr>
              <a:t>下单未付款客户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1" name="矩形标注 50"/>
          <p:cNvSpPr/>
          <p:nvPr/>
        </p:nvSpPr>
        <p:spPr>
          <a:xfrm>
            <a:off x="6804248" y="2708920"/>
            <a:ext cx="2016224" cy="360040"/>
          </a:xfrm>
          <a:prstGeom prst="wedgeRectCallout">
            <a:avLst>
              <a:gd name="adj1" fmla="val -96003"/>
              <a:gd name="adj2" fmla="val 85244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</a:rPr>
              <a:t>咨询未下单客户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2" name="矩形标注 51"/>
          <p:cNvSpPr/>
          <p:nvPr/>
        </p:nvSpPr>
        <p:spPr>
          <a:xfrm>
            <a:off x="4860032" y="5157192"/>
            <a:ext cx="2016224" cy="360040"/>
          </a:xfrm>
          <a:prstGeom prst="wedgeRectCallout">
            <a:avLst>
              <a:gd name="adj1" fmla="val -26960"/>
              <a:gd name="adj2" fmla="val 255822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</a:rPr>
              <a:t>退货客户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3" name="矩形标注 52"/>
          <p:cNvSpPr/>
          <p:nvPr/>
        </p:nvSpPr>
        <p:spPr>
          <a:xfrm>
            <a:off x="2915816" y="5157192"/>
            <a:ext cx="1584176" cy="360040"/>
          </a:xfrm>
          <a:prstGeom prst="wedgeRectCallout">
            <a:avLst>
              <a:gd name="adj1" fmla="val -83019"/>
              <a:gd name="adj2" fmla="val 191382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差评客户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4" name="矩形标注 53"/>
          <p:cNvSpPr/>
          <p:nvPr/>
        </p:nvSpPr>
        <p:spPr>
          <a:xfrm>
            <a:off x="1979712" y="4221088"/>
            <a:ext cx="1224136" cy="360040"/>
          </a:xfrm>
          <a:prstGeom prst="wedgeRectCallout">
            <a:avLst>
              <a:gd name="adj1" fmla="val -99588"/>
              <a:gd name="adj2" fmla="val 70081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</a:rPr>
              <a:t>推荐客户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5" name="矩形标注 54"/>
          <p:cNvSpPr/>
          <p:nvPr/>
        </p:nvSpPr>
        <p:spPr>
          <a:xfrm>
            <a:off x="5796136" y="4653136"/>
            <a:ext cx="1512168" cy="360040"/>
          </a:xfrm>
          <a:prstGeom prst="wedgeRectCallout">
            <a:avLst>
              <a:gd name="adj1" fmla="val 71867"/>
              <a:gd name="adj2" fmla="val -104288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</a:rPr>
              <a:t>等货客户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6" name="矩形标注 55"/>
          <p:cNvSpPr/>
          <p:nvPr/>
        </p:nvSpPr>
        <p:spPr>
          <a:xfrm>
            <a:off x="1979712" y="2492896"/>
            <a:ext cx="1296144" cy="360040"/>
          </a:xfrm>
          <a:prstGeom prst="wedgeRectCallout">
            <a:avLst>
              <a:gd name="adj1" fmla="val 14856"/>
              <a:gd name="adj2" fmla="val 104196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</a:rPr>
              <a:t>浏览客户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7" name="矩形标注 56"/>
          <p:cNvSpPr/>
          <p:nvPr/>
        </p:nvSpPr>
        <p:spPr>
          <a:xfrm>
            <a:off x="2267744" y="4653136"/>
            <a:ext cx="1584176" cy="360040"/>
          </a:xfrm>
          <a:prstGeom prst="wedgeRectCallout">
            <a:avLst>
              <a:gd name="adj1" fmla="val -83019"/>
              <a:gd name="adj2" fmla="val 134523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</a:rPr>
              <a:t>好评客户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8" name="矩形标注 57"/>
          <p:cNvSpPr/>
          <p:nvPr/>
        </p:nvSpPr>
        <p:spPr>
          <a:xfrm>
            <a:off x="683568" y="6021288"/>
            <a:ext cx="1296144" cy="360040"/>
          </a:xfrm>
          <a:prstGeom prst="wedgeRectCallout">
            <a:avLst>
              <a:gd name="adj1" fmla="val 31703"/>
              <a:gd name="adj2" fmla="val -104289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</a:rPr>
              <a:t>在用客户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9" name="标题 1"/>
          <p:cNvSpPr txBox="1">
            <a:spLocks/>
          </p:cNvSpPr>
          <p:nvPr/>
        </p:nvSpPr>
        <p:spPr bwMode="auto">
          <a:xfrm>
            <a:off x="2267744" y="260648"/>
            <a:ext cx="5795963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客户细分</a:t>
            </a:r>
            <a:r>
              <a:rPr lang="en-US" altLang="zh-CN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数据库营销的基础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65" name="内容占位符 2"/>
          <p:cNvSpPr txBox="1">
            <a:spLocks/>
          </p:cNvSpPr>
          <p:nvPr/>
        </p:nvSpPr>
        <p:spPr bwMode="auto">
          <a:xfrm>
            <a:off x="457200" y="1052513"/>
            <a:ext cx="8258204" cy="4248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ts val="288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zh-CN" altLang="en-US" sz="2400" b="1" kern="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互动营销中的客户细分</a:t>
            </a:r>
            <a:endParaRPr lang="en-US" altLang="zh-CN" sz="2400" b="1" kern="0" noProof="0" dirty="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2000" dirty="0" smtClean="0">
                <a:solidFill>
                  <a:srgbClr val="FF3300"/>
                </a:solidFill>
              </a:rPr>
              <a:t>各种状态的组合已然形成细分群体，思考哪些细分群体值得研究？我们如何去影响他们的行为？</a:t>
            </a:r>
            <a:endParaRPr lang="en-US" altLang="zh-CN" sz="2000" dirty="0" smtClean="0">
              <a:solidFill>
                <a:srgbClr val="FF3300"/>
              </a:solidFill>
            </a:endParaRPr>
          </a:p>
          <a:p>
            <a:pPr>
              <a:buFont typeface="Wingdings" pitchFamily="2" charset="2"/>
              <a:buChar char="ü"/>
            </a:pPr>
            <a:endParaRPr lang="zh-CN" altLang="en-US" sz="2000" dirty="0" smtClean="0">
              <a:solidFill>
                <a:srgbClr val="FF3300"/>
              </a:solidFill>
            </a:endParaRPr>
          </a:p>
          <a:p>
            <a:pPr>
              <a:lnSpc>
                <a:spcPct val="120000"/>
              </a:lnSpc>
            </a:pPr>
            <a:endParaRPr lang="en-US" altLang="zh-CN" sz="2400" dirty="0" smtClean="0"/>
          </a:p>
          <a:p>
            <a:pPr marL="342900" marR="0" lvl="0" indent="-342900" algn="l" defTabSz="914400" rtl="0" eaLnBrk="1" fontAlgn="base" latinLnBrk="0" hangingPunct="1">
              <a:lnSpc>
                <a:spcPts val="288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altLang="zh-CN" sz="2000" kern="0" noProof="0" dirty="0" smtClean="0">
              <a:solidFill>
                <a:srgbClr val="FF3300"/>
              </a:solidFill>
              <a:latin typeface="+mn-lt"/>
              <a:ea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	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 dirty="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 dirty="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304800" y="3733800"/>
            <a:ext cx="4800600" cy="4572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4294967295"/>
          </p:nvPr>
        </p:nvSpPr>
        <p:spPr>
          <a:xfrm>
            <a:off x="304800" y="1600200"/>
            <a:ext cx="8229600" cy="3257550"/>
          </a:xfrm>
        </p:spPr>
        <p:txBody>
          <a:bodyPr/>
          <a:lstStyle/>
          <a:p>
            <a:pPr eaLnBrk="1" hangingPunct="1">
              <a:buFont typeface="Arial" pitchFamily="34" charset="0"/>
              <a:buChar char="•"/>
            </a:pPr>
            <a:r>
              <a:rPr lang="zh-CN" altLang="en-US" b="1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整合营销和数据库营销</a:t>
            </a:r>
            <a:endParaRPr lang="en-US" altLang="zh-CN" b="1" dirty="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讨论：什么是数据库营销？</a:t>
            </a:r>
            <a:endParaRPr lang="en-US" altLang="zh-CN" sz="20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数据库营销的流程和应用</a:t>
            </a:r>
            <a:endParaRPr lang="en-US" altLang="zh-CN" sz="20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客户细分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数据库营销的基础</a:t>
            </a:r>
            <a:endParaRPr lang="en-US" altLang="zh-CN" sz="20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干货案例：某大卖家的数据库营销案例</a:t>
            </a:r>
            <a:endParaRPr lang="en-US" altLang="zh-CN" sz="20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endParaRPr lang="en-US" altLang="zh-CN" b="1" dirty="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Tx/>
              <a:buNone/>
            </a:pPr>
            <a:endParaRPr lang="zh-CN" altLang="en-US" sz="2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371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2"/>
          <p:cNvSpPr>
            <a:spLocks noChangeArrowheads="1"/>
          </p:cNvSpPr>
          <p:nvPr/>
        </p:nvSpPr>
        <p:spPr bwMode="auto">
          <a:xfrm>
            <a:off x="3635896" y="1772816"/>
            <a:ext cx="1710493" cy="1730526"/>
          </a:xfrm>
          <a:prstGeom prst="ellipse">
            <a:avLst/>
          </a:prstGeom>
          <a:solidFill>
            <a:srgbClr val="00B0F0"/>
          </a:solidFill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zh-CN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满意</a:t>
            </a:r>
            <a:r>
              <a:rPr lang="zh-CN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度</a:t>
            </a:r>
          </a:p>
        </p:txBody>
      </p:sp>
      <p:sp>
        <p:nvSpPr>
          <p:cNvPr id="9" name="Oval 4"/>
          <p:cNvSpPr>
            <a:spLocks noChangeArrowheads="1"/>
          </p:cNvSpPr>
          <p:nvPr/>
        </p:nvSpPr>
        <p:spPr bwMode="auto">
          <a:xfrm>
            <a:off x="4966250" y="3791934"/>
            <a:ext cx="1710493" cy="1731799"/>
          </a:xfrm>
          <a:prstGeom prst="ellipse">
            <a:avLst/>
          </a:prstGeom>
          <a:solidFill>
            <a:srgbClr val="00B0F0"/>
          </a:solidFill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zh-CN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顾客</a:t>
            </a:r>
            <a:r>
              <a:rPr lang="zh-CN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质量</a:t>
            </a:r>
          </a:p>
        </p:txBody>
      </p:sp>
      <p:sp>
        <p:nvSpPr>
          <p:cNvPr id="10" name="Oval 5"/>
          <p:cNvSpPr>
            <a:spLocks noChangeArrowheads="1"/>
          </p:cNvSpPr>
          <p:nvPr/>
        </p:nvSpPr>
        <p:spPr bwMode="auto">
          <a:xfrm>
            <a:off x="3893728" y="3521540"/>
            <a:ext cx="1194830" cy="1136294"/>
          </a:xfrm>
          <a:prstGeom prst="ellipse">
            <a:avLst/>
          </a:prstGeom>
          <a:blipFill>
            <a:blip r:embed="rId2" cstate="print"/>
            <a:tile tx="0" ty="0" sx="100000" sy="100000" flip="none" algn="tl"/>
          </a:blipFill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zh-CN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顾客</a:t>
            </a:r>
            <a:endParaRPr lang="zh-CN" alt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Oval 3"/>
          <p:cNvSpPr>
            <a:spLocks noChangeArrowheads="1"/>
          </p:cNvSpPr>
          <p:nvPr/>
        </p:nvSpPr>
        <p:spPr bwMode="auto">
          <a:xfrm>
            <a:off x="2289096" y="3791934"/>
            <a:ext cx="1711751" cy="1731798"/>
          </a:xfrm>
          <a:prstGeom prst="ellipse">
            <a:avLst/>
          </a:prstGeom>
          <a:solidFill>
            <a:srgbClr val="00B0F0"/>
          </a:solidFill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zh-CN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重复购买</a:t>
            </a:r>
            <a:endParaRPr lang="zh-CN" alt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圆角矩形 11"/>
          <p:cNvSpPr/>
          <p:nvPr/>
        </p:nvSpPr>
        <p:spPr bwMode="auto">
          <a:xfrm>
            <a:off x="1285451" y="5755426"/>
            <a:ext cx="3025936" cy="584598"/>
          </a:xfrm>
          <a:prstGeom prst="roundRect">
            <a:avLst/>
          </a:prstGeom>
          <a:solidFill>
            <a:srgbClr val="00B0F0"/>
          </a:solidFill>
          <a:ln>
            <a:headEnd type="none" w="med" len="med"/>
            <a:tailEnd type="none" w="med" len="med"/>
          </a:ln>
          <a:ex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</a:rPr>
              <a:t>    </a:t>
            </a:r>
            <a:r>
              <a:rPr lang="zh-CN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</a:rPr>
              <a:t>客户重复购买率</a:t>
            </a:r>
            <a:endParaRPr lang="zh-CN" alt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13" name="圆角矩形 12"/>
          <p:cNvSpPr/>
          <p:nvPr/>
        </p:nvSpPr>
        <p:spPr bwMode="auto">
          <a:xfrm>
            <a:off x="4822234" y="5745958"/>
            <a:ext cx="3025936" cy="594066"/>
          </a:xfrm>
          <a:prstGeom prst="roundRect">
            <a:avLst/>
          </a:prstGeom>
          <a:solidFill>
            <a:srgbClr val="00B0F0"/>
          </a:solidFill>
          <a:ln>
            <a:headEnd type="none" w="med" len="med"/>
            <a:tailEnd type="none" w="med" len="med"/>
          </a:ln>
          <a:ex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</a:rPr>
              <a:t>   </a:t>
            </a:r>
            <a:r>
              <a:rPr lang="zh-CN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</a:rPr>
              <a:t>客户保持率</a:t>
            </a:r>
            <a:endParaRPr lang="zh-CN" alt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15" name="标题 1"/>
          <p:cNvSpPr txBox="1">
            <a:spLocks/>
          </p:cNvSpPr>
          <p:nvPr/>
        </p:nvSpPr>
        <p:spPr bwMode="auto">
          <a:xfrm>
            <a:off x="2699792" y="260648"/>
            <a:ext cx="5795963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干货案例：某大卖家的数据库营销案例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7" name="内容占位符 2"/>
          <p:cNvSpPr txBox="1">
            <a:spLocks/>
          </p:cNvSpPr>
          <p:nvPr/>
        </p:nvSpPr>
        <p:spPr bwMode="auto">
          <a:xfrm>
            <a:off x="457200" y="1052513"/>
            <a:ext cx="8258204" cy="4248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ts val="288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zh-CN" altLang="en-US" sz="2400" b="1" kern="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数据库营销的目标</a:t>
            </a:r>
            <a:endParaRPr lang="en-US" altLang="zh-CN" sz="2400" b="1" kern="0" noProof="0" dirty="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2000" dirty="0" smtClean="0">
              <a:solidFill>
                <a:srgbClr val="FF3300"/>
              </a:solidFill>
            </a:endParaRPr>
          </a:p>
          <a:p>
            <a:pPr>
              <a:lnSpc>
                <a:spcPct val="120000"/>
              </a:lnSpc>
            </a:pPr>
            <a:endParaRPr lang="en-US" altLang="zh-CN" sz="2400" dirty="0" smtClean="0"/>
          </a:p>
          <a:p>
            <a:pPr marL="342900" marR="0" lvl="0" indent="-342900" algn="l" defTabSz="914400" rtl="0" eaLnBrk="1" fontAlgn="base" latinLnBrk="0" hangingPunct="1">
              <a:lnSpc>
                <a:spcPts val="288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altLang="zh-CN" sz="2000" kern="0" noProof="0" dirty="0" smtClean="0">
              <a:solidFill>
                <a:srgbClr val="FF3300"/>
              </a:solidFill>
              <a:latin typeface="+mn-lt"/>
              <a:ea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	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8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 dirty="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 dirty="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</p:spTree>
    <p:extLst>
      <p:ext uri="{BB962C8B-B14F-4D97-AF65-F5344CB8AC3E}">
        <p14:creationId xmlns:p14="http://schemas.microsoft.com/office/powerpoint/2010/main" xmlns="" val="972876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 txBox="1">
            <a:spLocks/>
          </p:cNvSpPr>
          <p:nvPr/>
        </p:nvSpPr>
        <p:spPr bwMode="auto">
          <a:xfrm>
            <a:off x="2699792" y="260648"/>
            <a:ext cx="5795963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干货案例：某大卖家的数据库营销案例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8" name="内容占位符 2"/>
          <p:cNvSpPr txBox="1">
            <a:spLocks/>
          </p:cNvSpPr>
          <p:nvPr/>
        </p:nvSpPr>
        <p:spPr bwMode="auto">
          <a:xfrm>
            <a:off x="457200" y="1052513"/>
            <a:ext cx="8258204" cy="2880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>
              <a:lnSpc>
                <a:spcPts val="2880"/>
              </a:lnSpc>
              <a:spcBef>
                <a:spcPct val="20000"/>
              </a:spcBef>
              <a:buFontTx/>
              <a:buChar char="•"/>
            </a:pPr>
            <a:r>
              <a:rPr lang="zh-CN" altLang="en-US" sz="2400" b="1" kern="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客户生命周期细分</a:t>
            </a:r>
            <a:endParaRPr lang="zh-CN" altLang="en-US" sz="2000" dirty="0" smtClean="0">
              <a:solidFill>
                <a:srgbClr val="FF3300"/>
              </a:solidFill>
            </a:endParaRPr>
          </a:p>
          <a:p>
            <a:pPr>
              <a:lnSpc>
                <a:spcPct val="120000"/>
              </a:lnSpc>
            </a:pPr>
            <a:endParaRPr lang="en-US" altLang="zh-CN" sz="2400" dirty="0" smtClean="0"/>
          </a:p>
          <a:p>
            <a:pPr marL="342900" marR="0" lvl="0" indent="-342900" algn="l" defTabSz="914400" rtl="0" eaLnBrk="1" fontAlgn="base" latinLnBrk="0" hangingPunct="1">
              <a:lnSpc>
                <a:spcPts val="288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altLang="zh-CN" sz="2000" kern="0" noProof="0" dirty="0" smtClean="0">
              <a:solidFill>
                <a:srgbClr val="FF3300"/>
              </a:solidFill>
              <a:latin typeface="+mn-lt"/>
              <a:ea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	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 dirty="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 dirty="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  <p:pic>
        <p:nvPicPr>
          <p:cNvPr id="7" name="图片 6" descr="CRM流程与客户生命周期细分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0" y="1752600"/>
            <a:ext cx="4526280" cy="439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78177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899592" y="5877272"/>
            <a:ext cx="738082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1600" dirty="0" smtClean="0"/>
              <a:t>至</a:t>
            </a:r>
            <a:r>
              <a:rPr lang="en-US" altLang="zh-CN" sz="1600" dirty="0" smtClean="0"/>
              <a:t>39</a:t>
            </a:r>
            <a:r>
              <a:rPr lang="zh-CN" altLang="en-US" sz="1600" dirty="0" smtClean="0"/>
              <a:t>周为止，在</a:t>
            </a:r>
            <a:r>
              <a:rPr lang="en-US" altLang="zh-CN" sz="1600" dirty="0" smtClean="0"/>
              <a:t>29</a:t>
            </a:r>
            <a:r>
              <a:rPr lang="zh-CN" altLang="en-US" sz="1600" dirty="0" smtClean="0"/>
              <a:t>周的基础上提升</a:t>
            </a:r>
            <a:r>
              <a:rPr lang="en-US" altLang="zh-CN" sz="1600" dirty="0" smtClean="0"/>
              <a:t>1.2</a:t>
            </a:r>
            <a:r>
              <a:rPr lang="zh-CN" altLang="en-US" sz="1600" dirty="0" smtClean="0"/>
              <a:t>倍，</a:t>
            </a:r>
            <a:r>
              <a:rPr lang="zh-CN" altLang="en-US" sz="1600" dirty="0"/>
              <a:t>预计</a:t>
            </a:r>
            <a:r>
              <a:rPr lang="zh-CN" altLang="en-US" sz="1600" dirty="0" smtClean="0"/>
              <a:t>（</a:t>
            </a:r>
            <a:r>
              <a:rPr lang="en-US" altLang="zh-CN" sz="1600" dirty="0" smtClean="0"/>
              <a:t>30-39</a:t>
            </a:r>
            <a:r>
              <a:rPr lang="zh-CN" altLang="en-US" sz="1600" dirty="0"/>
              <a:t>周）新</a:t>
            </a:r>
            <a:r>
              <a:rPr lang="zh-CN" altLang="en-US" sz="1600" dirty="0" smtClean="0"/>
              <a:t>客重复购买增量</a:t>
            </a:r>
            <a:r>
              <a:rPr lang="en-US" altLang="zh-CN" sz="1600" dirty="0" smtClean="0"/>
              <a:t>3000</a:t>
            </a:r>
            <a:r>
              <a:rPr lang="zh-CN" altLang="en-US" sz="1600" dirty="0" smtClean="0"/>
              <a:t>人</a:t>
            </a:r>
            <a:endParaRPr lang="zh-CN" altLang="en-US" sz="1600" dirty="0"/>
          </a:p>
        </p:txBody>
      </p:sp>
      <p:sp>
        <p:nvSpPr>
          <p:cNvPr id="9" name="标题 1"/>
          <p:cNvSpPr txBox="1">
            <a:spLocks/>
          </p:cNvSpPr>
          <p:nvPr/>
        </p:nvSpPr>
        <p:spPr bwMode="auto">
          <a:xfrm>
            <a:off x="2699792" y="260648"/>
            <a:ext cx="5795963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干货案例：某大卖家的数据库营销案例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0" name="内容占位符 2"/>
          <p:cNvSpPr txBox="1">
            <a:spLocks/>
          </p:cNvSpPr>
          <p:nvPr/>
        </p:nvSpPr>
        <p:spPr bwMode="auto">
          <a:xfrm>
            <a:off x="457200" y="1052513"/>
            <a:ext cx="8258204" cy="1080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ts val="288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zh-CN" altLang="en-US" sz="2400" b="1" kern="0" noProof="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r>
              <a:rPr lang="en-US" altLang="zh-CN" sz="2400" b="1" kern="0" noProof="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1 </a:t>
            </a:r>
            <a:r>
              <a:rPr lang="zh-CN" altLang="en-US" sz="2400" b="1" kern="0" noProof="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新客户二次购买转化率</a:t>
            </a:r>
            <a:endParaRPr lang="en-US" altLang="zh-CN" sz="2400" b="1" kern="0" noProof="0" dirty="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ts val="288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zh-CN" altLang="en-US" sz="2000" dirty="0" smtClean="0">
                <a:solidFill>
                  <a:srgbClr val="FF3300"/>
                </a:solidFill>
              </a:rPr>
              <a:t>二次转化率是指第一次购物客户在</a:t>
            </a:r>
            <a:r>
              <a:rPr lang="en-US" altLang="zh-CN" sz="2000" dirty="0" smtClean="0">
                <a:solidFill>
                  <a:srgbClr val="FF3300"/>
                </a:solidFill>
              </a:rPr>
              <a:t>45</a:t>
            </a:r>
            <a:r>
              <a:rPr lang="zh-CN" altLang="en-US" sz="2000" dirty="0" smtClean="0">
                <a:solidFill>
                  <a:srgbClr val="FF3300"/>
                </a:solidFill>
              </a:rPr>
              <a:t>天内重复消费两次或两次以上的客户数目占</a:t>
            </a:r>
            <a:r>
              <a:rPr lang="en-US" altLang="zh-CN" sz="2000" dirty="0" smtClean="0">
                <a:solidFill>
                  <a:srgbClr val="FF3300"/>
                </a:solidFill>
              </a:rPr>
              <a:t>45</a:t>
            </a:r>
            <a:r>
              <a:rPr lang="zh-CN" altLang="en-US" sz="2000" dirty="0" smtClean="0">
                <a:solidFill>
                  <a:srgbClr val="FF3300"/>
                </a:solidFill>
              </a:rPr>
              <a:t>天内第一次购物的所有新客户数目比例</a:t>
            </a:r>
            <a:endParaRPr lang="en-US" altLang="zh-CN" sz="2000" dirty="0" smtClean="0">
              <a:solidFill>
                <a:srgbClr val="FF3300"/>
              </a:solidFill>
            </a:endParaRPr>
          </a:p>
          <a:p>
            <a:pPr marL="342900" marR="0" lvl="0" indent="-342900" algn="l" defTabSz="914400" rtl="0" eaLnBrk="1" fontAlgn="base" latinLnBrk="0" hangingPunct="1">
              <a:lnSpc>
                <a:spcPts val="288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lang="en-US" altLang="zh-CN" sz="2400" b="1" kern="0" noProof="0" dirty="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2000" dirty="0" smtClean="0">
              <a:solidFill>
                <a:srgbClr val="FF3300"/>
              </a:solidFill>
            </a:endParaRPr>
          </a:p>
          <a:p>
            <a:pPr>
              <a:lnSpc>
                <a:spcPct val="120000"/>
              </a:lnSpc>
            </a:pPr>
            <a:endParaRPr lang="en-US" altLang="zh-CN" sz="2400" dirty="0" smtClean="0"/>
          </a:p>
          <a:p>
            <a:pPr marL="342900" marR="0" lvl="0" indent="-342900" algn="l" defTabSz="914400" rtl="0" eaLnBrk="1" fontAlgn="base" latinLnBrk="0" hangingPunct="1">
              <a:lnSpc>
                <a:spcPts val="288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altLang="zh-CN" sz="2000" kern="0" noProof="0" dirty="0" smtClean="0">
              <a:solidFill>
                <a:srgbClr val="FF3300"/>
              </a:solidFill>
              <a:latin typeface="+mn-lt"/>
              <a:ea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	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aphicFrame>
        <p:nvGraphicFramePr>
          <p:cNvPr id="11" name="图表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2292865"/>
              </p:ext>
            </p:extLst>
          </p:nvPr>
        </p:nvGraphicFramePr>
        <p:xfrm>
          <a:off x="611560" y="2204864"/>
          <a:ext cx="7944557" cy="36119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 dirty="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 dirty="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</p:spTree>
    <p:extLst>
      <p:ext uri="{BB962C8B-B14F-4D97-AF65-F5344CB8AC3E}">
        <p14:creationId xmlns:p14="http://schemas.microsoft.com/office/powerpoint/2010/main" xmlns="" val="570178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870214" y="5805264"/>
            <a:ext cx="72294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1600" dirty="0"/>
              <a:t>根据</a:t>
            </a:r>
            <a:r>
              <a:rPr lang="en-US" altLang="zh-CN" sz="1600" dirty="0"/>
              <a:t>25</a:t>
            </a:r>
            <a:r>
              <a:rPr lang="zh-CN" altLang="en-US" sz="1600" dirty="0"/>
              <a:t>周</a:t>
            </a:r>
            <a:r>
              <a:rPr lang="en-US" altLang="zh-CN" sz="1600" dirty="0"/>
              <a:t>~29</a:t>
            </a:r>
            <a:r>
              <a:rPr lang="zh-CN" altLang="en-US" sz="1600" dirty="0"/>
              <a:t>周的平均重复购买率</a:t>
            </a:r>
            <a:r>
              <a:rPr lang="en-US" altLang="zh-CN" sz="1600" b="1" dirty="0"/>
              <a:t>29.34%</a:t>
            </a:r>
            <a:r>
              <a:rPr lang="zh-CN" altLang="en-US" sz="1600" dirty="0"/>
              <a:t>，计划平均每周增长</a:t>
            </a:r>
            <a:r>
              <a:rPr lang="en-US" altLang="zh-CN" sz="1600" b="1" dirty="0"/>
              <a:t>0.06%</a:t>
            </a:r>
            <a:r>
              <a:rPr lang="zh-CN" altLang="en-US" sz="1600" dirty="0"/>
              <a:t>，到第</a:t>
            </a:r>
            <a:r>
              <a:rPr lang="en-US" altLang="zh-CN" sz="1600" dirty="0"/>
              <a:t>39</a:t>
            </a:r>
            <a:r>
              <a:rPr lang="zh-CN" altLang="en-US" sz="1600" dirty="0"/>
              <a:t>周时，预计可平稳增长到</a:t>
            </a:r>
            <a:r>
              <a:rPr lang="en-US" altLang="zh-CN" sz="1600" b="1" dirty="0"/>
              <a:t>29.94%</a:t>
            </a:r>
            <a:r>
              <a:rPr lang="zh-CN" altLang="en-US" sz="1600" dirty="0"/>
              <a:t>，进而继续保持。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0214" y="2780928"/>
            <a:ext cx="7156450" cy="3017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标题 1"/>
          <p:cNvSpPr txBox="1">
            <a:spLocks/>
          </p:cNvSpPr>
          <p:nvPr/>
        </p:nvSpPr>
        <p:spPr bwMode="auto">
          <a:xfrm>
            <a:off x="2699792" y="260648"/>
            <a:ext cx="5795963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干货案例：某大卖家的数据库营销案例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2" name="内容占位符 2"/>
          <p:cNvSpPr txBox="1">
            <a:spLocks/>
          </p:cNvSpPr>
          <p:nvPr/>
        </p:nvSpPr>
        <p:spPr bwMode="auto">
          <a:xfrm>
            <a:off x="457200" y="1052513"/>
            <a:ext cx="8258204" cy="2880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>
              <a:lnSpc>
                <a:spcPts val="2880"/>
              </a:lnSpc>
              <a:spcBef>
                <a:spcPct val="20000"/>
              </a:spcBef>
              <a:buFontTx/>
              <a:buChar char="•"/>
            </a:pPr>
            <a:r>
              <a:rPr lang="zh-CN" altLang="en-US" sz="2400" b="1" kern="0" noProof="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r>
              <a:rPr lang="en-US" altLang="zh-CN" sz="2400" b="1" kern="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2 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活跃老客重复购买率</a:t>
            </a:r>
            <a:endParaRPr lang="en-US" altLang="zh-CN" sz="2400" b="1" kern="0" noProof="0" dirty="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ts val="288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zh-CN" altLang="en-US" sz="2000" dirty="0" smtClean="0">
                <a:solidFill>
                  <a:srgbClr val="FF3300"/>
                </a:solidFill>
              </a:rPr>
              <a:t>老客户重复购买率是指历史上消费两次及以上在最近</a:t>
            </a:r>
            <a:r>
              <a:rPr lang="en-US" altLang="zh-CN" sz="2000" dirty="0" smtClean="0">
                <a:solidFill>
                  <a:srgbClr val="FF3300"/>
                </a:solidFill>
              </a:rPr>
              <a:t>45</a:t>
            </a:r>
            <a:r>
              <a:rPr lang="zh-CN" altLang="en-US" sz="2000" dirty="0" smtClean="0">
                <a:solidFill>
                  <a:srgbClr val="FF3300"/>
                </a:solidFill>
              </a:rPr>
              <a:t>天内消费过</a:t>
            </a:r>
            <a:r>
              <a:rPr lang="en-US" altLang="zh-CN" sz="2000" dirty="0" smtClean="0">
                <a:solidFill>
                  <a:srgbClr val="FF3300"/>
                </a:solidFill>
              </a:rPr>
              <a:t>1</a:t>
            </a:r>
            <a:r>
              <a:rPr lang="zh-CN" altLang="en-US" sz="2000" dirty="0" smtClean="0">
                <a:solidFill>
                  <a:srgbClr val="FF3300"/>
                </a:solidFill>
              </a:rPr>
              <a:t>次及以上的客户数目占历史上消费两次及以上在最近</a:t>
            </a:r>
            <a:r>
              <a:rPr lang="en-US" altLang="zh-CN" sz="2000" dirty="0" smtClean="0">
                <a:solidFill>
                  <a:srgbClr val="FF3300"/>
                </a:solidFill>
              </a:rPr>
              <a:t>45</a:t>
            </a:r>
            <a:r>
              <a:rPr lang="zh-CN" altLang="en-US" sz="2000" dirty="0" smtClean="0">
                <a:solidFill>
                  <a:srgbClr val="FF3300"/>
                </a:solidFill>
              </a:rPr>
              <a:t>天内消费过</a:t>
            </a:r>
            <a:r>
              <a:rPr lang="en-US" altLang="zh-CN" sz="2000" dirty="0" smtClean="0">
                <a:solidFill>
                  <a:srgbClr val="FF3300"/>
                </a:solidFill>
              </a:rPr>
              <a:t>1</a:t>
            </a:r>
            <a:r>
              <a:rPr lang="zh-CN" altLang="en-US" sz="2000" dirty="0" smtClean="0">
                <a:solidFill>
                  <a:srgbClr val="FF3300"/>
                </a:solidFill>
              </a:rPr>
              <a:t>次及以上的客户数目比例</a:t>
            </a:r>
          </a:p>
          <a:p>
            <a:pPr marL="342900" marR="0" lvl="0" indent="-342900" algn="l" defTabSz="914400" rtl="0" eaLnBrk="1" fontAlgn="base" latinLnBrk="0" hangingPunct="1">
              <a:lnSpc>
                <a:spcPts val="288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lang="en-US" altLang="zh-CN" sz="2400" b="1" kern="0" noProof="0" dirty="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2000" dirty="0" smtClean="0">
              <a:solidFill>
                <a:srgbClr val="FF3300"/>
              </a:solidFill>
            </a:endParaRPr>
          </a:p>
          <a:p>
            <a:pPr>
              <a:lnSpc>
                <a:spcPct val="120000"/>
              </a:lnSpc>
            </a:pPr>
            <a:endParaRPr lang="en-US" altLang="zh-CN" sz="2400" dirty="0" smtClean="0"/>
          </a:p>
          <a:p>
            <a:pPr marL="342900" marR="0" lvl="0" indent="-342900" algn="l" defTabSz="914400" rtl="0" eaLnBrk="1" fontAlgn="base" latinLnBrk="0" hangingPunct="1">
              <a:lnSpc>
                <a:spcPts val="288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altLang="zh-CN" sz="2000" kern="0" noProof="0" dirty="0" smtClean="0">
              <a:solidFill>
                <a:srgbClr val="FF3300"/>
              </a:solidFill>
              <a:latin typeface="+mn-lt"/>
              <a:ea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	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 dirty="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 dirty="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</p:spTree>
    <p:extLst>
      <p:ext uri="{BB962C8B-B14F-4D97-AF65-F5344CB8AC3E}">
        <p14:creationId xmlns:p14="http://schemas.microsoft.com/office/powerpoint/2010/main" xmlns="" val="3499866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3"/>
          <p:cNvSpPr txBox="1">
            <a:spLocks noChangeArrowheads="1"/>
          </p:cNvSpPr>
          <p:nvPr/>
        </p:nvSpPr>
        <p:spPr bwMode="auto">
          <a:xfrm>
            <a:off x="1158081" y="5805264"/>
            <a:ext cx="67913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1600" dirty="0"/>
              <a:t>按照</a:t>
            </a:r>
            <a:r>
              <a:rPr lang="en-US" altLang="zh-CN" sz="1600" dirty="0"/>
              <a:t>25~29</a:t>
            </a:r>
            <a:r>
              <a:rPr lang="zh-CN" altLang="en-US" sz="1600" dirty="0"/>
              <a:t>周的活跃客户在</a:t>
            </a:r>
            <a:r>
              <a:rPr lang="en-US" altLang="zh-CN" sz="1600" dirty="0"/>
              <a:t>45</a:t>
            </a:r>
            <a:r>
              <a:rPr lang="zh-CN" altLang="en-US" sz="1600" dirty="0"/>
              <a:t>天内的人均订单数</a:t>
            </a:r>
            <a:r>
              <a:rPr lang="en-US" altLang="zh-CN" sz="1600" dirty="0"/>
              <a:t>1.391</a:t>
            </a:r>
            <a:r>
              <a:rPr lang="zh-CN" altLang="en-US" sz="1600" dirty="0"/>
              <a:t>为标准，计划每周增长</a:t>
            </a:r>
            <a:r>
              <a:rPr lang="en-US" altLang="zh-CN" sz="1600" dirty="0"/>
              <a:t>0.005</a:t>
            </a:r>
            <a:r>
              <a:rPr lang="zh-CN" altLang="en-US" sz="1600" dirty="0"/>
              <a:t>单，预计到第</a:t>
            </a:r>
            <a:r>
              <a:rPr lang="en-US" altLang="zh-CN" sz="1600" dirty="0"/>
              <a:t>39</a:t>
            </a:r>
            <a:r>
              <a:rPr lang="zh-CN" altLang="en-US" sz="1600" dirty="0"/>
              <a:t>周时达到</a:t>
            </a:r>
            <a:r>
              <a:rPr lang="en-US" altLang="zh-CN" sz="1600" dirty="0"/>
              <a:t>1.441</a:t>
            </a:r>
            <a:r>
              <a:rPr lang="zh-CN" altLang="en-US" sz="1600" dirty="0"/>
              <a:t>单。</a:t>
            </a: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85875" y="2636912"/>
            <a:ext cx="6535738" cy="3031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标题 1"/>
          <p:cNvSpPr txBox="1">
            <a:spLocks/>
          </p:cNvSpPr>
          <p:nvPr/>
        </p:nvSpPr>
        <p:spPr bwMode="auto">
          <a:xfrm>
            <a:off x="2699792" y="260648"/>
            <a:ext cx="5795963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干货案例：某大卖家的数据库营销案例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0" name="内容占位符 2"/>
          <p:cNvSpPr txBox="1">
            <a:spLocks/>
          </p:cNvSpPr>
          <p:nvPr/>
        </p:nvSpPr>
        <p:spPr bwMode="auto">
          <a:xfrm>
            <a:off x="457200" y="1052513"/>
            <a:ext cx="8258204" cy="2880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>
              <a:lnSpc>
                <a:spcPts val="2880"/>
              </a:lnSpc>
              <a:spcBef>
                <a:spcPct val="20000"/>
              </a:spcBef>
              <a:buFontTx/>
              <a:buChar char="•"/>
            </a:pPr>
            <a:r>
              <a:rPr lang="zh-CN" altLang="en-US" sz="2400" b="1" kern="0" noProof="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r>
              <a:rPr lang="en-US" altLang="zh-CN" sz="2400" b="1" kern="0" noProof="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3 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活跃老客人均购买频次</a:t>
            </a:r>
            <a:endParaRPr lang="en-US" altLang="zh-CN" sz="2400" b="1" kern="0" noProof="0" dirty="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ts val="288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zh-CN" altLang="en-US" sz="2000" dirty="0" smtClean="0">
                <a:solidFill>
                  <a:srgbClr val="FF3300"/>
                </a:solidFill>
              </a:rPr>
              <a:t>老客户人均购买频次是指历史上消费两次及以上在最近</a:t>
            </a:r>
            <a:r>
              <a:rPr lang="en-US" altLang="zh-CN" sz="2000" dirty="0" smtClean="0">
                <a:solidFill>
                  <a:srgbClr val="FF3300"/>
                </a:solidFill>
              </a:rPr>
              <a:t>45</a:t>
            </a:r>
            <a:r>
              <a:rPr lang="zh-CN" altLang="en-US" sz="2000" dirty="0" smtClean="0">
                <a:solidFill>
                  <a:srgbClr val="FF3300"/>
                </a:solidFill>
              </a:rPr>
              <a:t>天内消费过</a:t>
            </a:r>
            <a:r>
              <a:rPr lang="en-US" altLang="zh-CN" sz="2000" dirty="0" smtClean="0">
                <a:solidFill>
                  <a:srgbClr val="FF3300"/>
                </a:solidFill>
              </a:rPr>
              <a:t>1</a:t>
            </a:r>
            <a:r>
              <a:rPr lang="zh-CN" altLang="en-US" sz="2000" dirty="0" smtClean="0">
                <a:solidFill>
                  <a:srgbClr val="FF3300"/>
                </a:solidFill>
              </a:rPr>
              <a:t>次及以上的订单数占历史上消费两次及以上在最近</a:t>
            </a:r>
            <a:r>
              <a:rPr lang="en-US" altLang="zh-CN" sz="2000" dirty="0" smtClean="0">
                <a:solidFill>
                  <a:srgbClr val="FF3300"/>
                </a:solidFill>
              </a:rPr>
              <a:t>45</a:t>
            </a:r>
            <a:r>
              <a:rPr lang="zh-CN" altLang="en-US" sz="2000" dirty="0" smtClean="0">
                <a:solidFill>
                  <a:srgbClr val="FF3300"/>
                </a:solidFill>
              </a:rPr>
              <a:t>天内消费过</a:t>
            </a:r>
            <a:r>
              <a:rPr lang="en-US" altLang="zh-CN" sz="2000" dirty="0" smtClean="0">
                <a:solidFill>
                  <a:srgbClr val="FF3300"/>
                </a:solidFill>
              </a:rPr>
              <a:t>1</a:t>
            </a:r>
            <a:r>
              <a:rPr lang="zh-CN" altLang="en-US" sz="2000" dirty="0" smtClean="0">
                <a:solidFill>
                  <a:srgbClr val="FF3300"/>
                </a:solidFill>
              </a:rPr>
              <a:t>次及以上的客户数目比例。</a:t>
            </a:r>
            <a:endParaRPr lang="en-US" altLang="zh-CN" sz="2400" b="1" kern="0" noProof="0" dirty="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2000" dirty="0" smtClean="0">
              <a:solidFill>
                <a:srgbClr val="FF3300"/>
              </a:solidFill>
            </a:endParaRPr>
          </a:p>
          <a:p>
            <a:pPr>
              <a:lnSpc>
                <a:spcPct val="120000"/>
              </a:lnSpc>
            </a:pPr>
            <a:endParaRPr lang="en-US" altLang="zh-CN" sz="2400" dirty="0" smtClean="0"/>
          </a:p>
          <a:p>
            <a:pPr marL="342900" marR="0" lvl="0" indent="-342900" algn="l" defTabSz="914400" rtl="0" eaLnBrk="1" fontAlgn="base" latinLnBrk="0" hangingPunct="1">
              <a:lnSpc>
                <a:spcPts val="288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altLang="zh-CN" sz="2000" kern="0" noProof="0" dirty="0" smtClean="0">
              <a:solidFill>
                <a:srgbClr val="FF3300"/>
              </a:solidFill>
              <a:latin typeface="+mn-lt"/>
              <a:ea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	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3853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568016384"/>
              </p:ext>
            </p:extLst>
          </p:nvPr>
        </p:nvGraphicFramePr>
        <p:xfrm>
          <a:off x="683568" y="2708920"/>
          <a:ext cx="7650163" cy="2851283"/>
        </p:xfrm>
        <a:graphic>
          <a:graphicData uri="http://schemas.openxmlformats.org/presentationml/2006/ole">
            <p:oleObj spid="_x0000_s2050" name="图表" r:id="rId3" imgW="7120080" imgH="3351960" progId="">
              <p:embed/>
            </p:oleObj>
          </a:graphicData>
        </a:graphic>
      </p:graphicFrame>
      <p:sp>
        <p:nvSpPr>
          <p:cNvPr id="5" name="TextBox 13"/>
          <p:cNvSpPr txBox="1">
            <a:spLocks noChangeArrowheads="1"/>
          </p:cNvSpPr>
          <p:nvPr/>
        </p:nvSpPr>
        <p:spPr bwMode="auto">
          <a:xfrm>
            <a:off x="899592" y="5661248"/>
            <a:ext cx="716479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1600" dirty="0">
                <a:latin typeface="Arial" charset="0"/>
              </a:rPr>
              <a:t>第三季度周预流失客群平均回流率由上季度的</a:t>
            </a:r>
            <a:r>
              <a:rPr lang="en-US" altLang="zh-CN" sz="1600" dirty="0">
                <a:latin typeface="Arial" charset="0"/>
              </a:rPr>
              <a:t>2.36%</a:t>
            </a:r>
            <a:r>
              <a:rPr lang="zh-CN" altLang="en-US" sz="1600" dirty="0">
                <a:latin typeface="Arial" charset="0"/>
              </a:rPr>
              <a:t>提升</a:t>
            </a:r>
            <a:r>
              <a:rPr lang="en-US" altLang="zh-CN" sz="1600" dirty="0">
                <a:latin typeface="Arial" charset="0"/>
              </a:rPr>
              <a:t>2.81</a:t>
            </a:r>
            <a:r>
              <a:rPr lang="en-US" altLang="zh-CN" sz="1600" dirty="0" smtClean="0">
                <a:latin typeface="Arial" charset="0"/>
              </a:rPr>
              <a:t>%</a:t>
            </a:r>
            <a:r>
              <a:rPr lang="zh-CN" altLang="en-US" sz="1600" dirty="0" smtClean="0">
                <a:latin typeface="Arial" charset="0"/>
              </a:rPr>
              <a:t>。</a:t>
            </a:r>
            <a:r>
              <a:rPr lang="zh-CN" altLang="en-US" sz="1600" dirty="0">
                <a:latin typeface="Arial" charset="0"/>
              </a:rPr>
              <a:t>以目前周均</a:t>
            </a:r>
            <a:r>
              <a:rPr lang="en-US" altLang="zh-CN" sz="1600" dirty="0">
                <a:latin typeface="Arial" charset="0"/>
              </a:rPr>
              <a:t>8</a:t>
            </a:r>
            <a:r>
              <a:rPr lang="zh-CN" altLang="en-US" sz="1600" dirty="0">
                <a:latin typeface="Arial" charset="0"/>
              </a:rPr>
              <a:t>万的预流失客群数量为计，由</a:t>
            </a:r>
            <a:r>
              <a:rPr lang="en-US" altLang="zh-CN" sz="1600" dirty="0">
                <a:latin typeface="Arial" charset="0"/>
              </a:rPr>
              <a:t>2.36%</a:t>
            </a:r>
            <a:r>
              <a:rPr lang="zh-CN" altLang="en-US" sz="1600" dirty="0">
                <a:latin typeface="Arial" charset="0"/>
              </a:rPr>
              <a:t>回流率提升至</a:t>
            </a:r>
            <a:r>
              <a:rPr lang="en-US" altLang="zh-CN" sz="1600" dirty="0">
                <a:latin typeface="Arial" charset="0"/>
              </a:rPr>
              <a:t>2.81%</a:t>
            </a:r>
            <a:r>
              <a:rPr lang="zh-CN" altLang="en-US" sz="1600" dirty="0">
                <a:latin typeface="Arial" charset="0"/>
              </a:rPr>
              <a:t>回流率，相当于每周增加</a:t>
            </a:r>
            <a:r>
              <a:rPr lang="en-US" altLang="zh-CN" sz="1600" dirty="0">
                <a:latin typeface="Arial" charset="0"/>
              </a:rPr>
              <a:t>360</a:t>
            </a:r>
            <a:r>
              <a:rPr lang="zh-CN" altLang="en-US" sz="1600" dirty="0">
                <a:latin typeface="Arial" charset="0"/>
              </a:rPr>
              <a:t>个回流顾客，每季度增加</a:t>
            </a:r>
            <a:r>
              <a:rPr lang="en-US" altLang="zh-CN" sz="1600" dirty="0">
                <a:latin typeface="Arial" charset="0"/>
              </a:rPr>
              <a:t>4680</a:t>
            </a:r>
            <a:r>
              <a:rPr lang="zh-CN" altLang="en-US" sz="1600" dirty="0">
                <a:latin typeface="Arial" charset="0"/>
              </a:rPr>
              <a:t>个回流顾客</a:t>
            </a:r>
            <a:r>
              <a:rPr lang="zh-CN" altLang="en-US" sz="1600" dirty="0" smtClean="0">
                <a:latin typeface="Arial" charset="0"/>
              </a:rPr>
              <a:t>。</a:t>
            </a:r>
            <a:endParaRPr lang="zh-CN" altLang="en-US" sz="1600" dirty="0">
              <a:latin typeface="Arial" charset="0"/>
            </a:endParaRPr>
          </a:p>
        </p:txBody>
      </p:sp>
      <p:sp>
        <p:nvSpPr>
          <p:cNvPr id="9" name="标题 1"/>
          <p:cNvSpPr txBox="1">
            <a:spLocks/>
          </p:cNvSpPr>
          <p:nvPr/>
        </p:nvSpPr>
        <p:spPr bwMode="auto">
          <a:xfrm>
            <a:off x="2699792" y="260648"/>
            <a:ext cx="5795963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干货案例：某大卖家的数据库营销案例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0" name="内容占位符 2"/>
          <p:cNvSpPr txBox="1">
            <a:spLocks/>
          </p:cNvSpPr>
          <p:nvPr/>
        </p:nvSpPr>
        <p:spPr bwMode="auto">
          <a:xfrm>
            <a:off x="457200" y="1052513"/>
            <a:ext cx="8258204" cy="2880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>
              <a:lnSpc>
                <a:spcPts val="2880"/>
              </a:lnSpc>
              <a:spcBef>
                <a:spcPct val="20000"/>
              </a:spcBef>
              <a:buFontTx/>
              <a:buChar char="•"/>
            </a:pPr>
            <a:r>
              <a:rPr lang="zh-CN" altLang="en-US" sz="2400" b="1" kern="0" noProof="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r>
              <a:rPr lang="en-US" altLang="zh-CN" sz="2400" b="1" kern="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4 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预流失客户保持率</a:t>
            </a:r>
            <a:endParaRPr lang="en-US" altLang="zh-CN" sz="2400" b="1" kern="0" noProof="0" dirty="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ts val="288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zh-CN" altLang="en-US" sz="2000" dirty="0" smtClean="0">
                <a:solidFill>
                  <a:srgbClr val="FF3300"/>
                </a:solidFill>
              </a:rPr>
              <a:t>预流失客户是指在小也消费过但最近</a:t>
            </a:r>
            <a:r>
              <a:rPr lang="en-US" altLang="zh-CN" sz="2000" dirty="0" smtClean="0">
                <a:solidFill>
                  <a:srgbClr val="FF3300"/>
                </a:solidFill>
              </a:rPr>
              <a:t>45</a:t>
            </a:r>
            <a:r>
              <a:rPr lang="zh-CN" altLang="en-US" sz="2000" dirty="0" smtClean="0">
                <a:solidFill>
                  <a:srgbClr val="FF3300"/>
                </a:solidFill>
              </a:rPr>
              <a:t>天没有消费行为但在</a:t>
            </a:r>
            <a:r>
              <a:rPr lang="en-US" altLang="zh-CN" sz="2000" dirty="0" smtClean="0">
                <a:solidFill>
                  <a:srgbClr val="FF3300"/>
                </a:solidFill>
              </a:rPr>
              <a:t>45</a:t>
            </a:r>
            <a:r>
              <a:rPr lang="zh-CN" altLang="en-US" sz="2000" dirty="0" smtClean="0">
                <a:solidFill>
                  <a:srgbClr val="FF3300"/>
                </a:solidFill>
              </a:rPr>
              <a:t>天至</a:t>
            </a:r>
            <a:r>
              <a:rPr lang="en-US" altLang="zh-CN" sz="2000" dirty="0" smtClean="0">
                <a:solidFill>
                  <a:srgbClr val="FF3300"/>
                </a:solidFill>
              </a:rPr>
              <a:t>90</a:t>
            </a:r>
            <a:r>
              <a:rPr lang="zh-CN" altLang="en-US" sz="2000" dirty="0" smtClean="0">
                <a:solidFill>
                  <a:srgbClr val="FF3300"/>
                </a:solidFill>
              </a:rPr>
              <a:t>天发生过消费行为的客户。预流失客户保持率是指预流失客户在本周消费客户数目占</a:t>
            </a:r>
            <a:r>
              <a:rPr lang="en-US" altLang="zh-CN" sz="2000" dirty="0" smtClean="0">
                <a:solidFill>
                  <a:srgbClr val="FF3300"/>
                </a:solidFill>
              </a:rPr>
              <a:t>45</a:t>
            </a:r>
            <a:r>
              <a:rPr lang="zh-CN" altLang="en-US" sz="2000" dirty="0" smtClean="0">
                <a:solidFill>
                  <a:srgbClr val="FF3300"/>
                </a:solidFill>
              </a:rPr>
              <a:t>天内所有预流失客户数目比例。</a:t>
            </a:r>
          </a:p>
          <a:p>
            <a:endParaRPr lang="zh-CN" altLang="en-US" sz="2000" dirty="0" smtClean="0">
              <a:solidFill>
                <a:srgbClr val="FF3300"/>
              </a:solidFill>
            </a:endParaRPr>
          </a:p>
          <a:p>
            <a:pPr>
              <a:lnSpc>
                <a:spcPct val="120000"/>
              </a:lnSpc>
            </a:pPr>
            <a:endParaRPr lang="en-US" altLang="zh-CN" sz="2400" dirty="0" smtClean="0"/>
          </a:p>
          <a:p>
            <a:pPr marL="342900" marR="0" lvl="0" indent="-342900" algn="l" defTabSz="914400" rtl="0" eaLnBrk="1" fontAlgn="base" latinLnBrk="0" hangingPunct="1">
              <a:lnSpc>
                <a:spcPts val="288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lang="en-US" altLang="zh-CN" sz="2000" kern="0" noProof="0" dirty="0" smtClean="0">
              <a:solidFill>
                <a:srgbClr val="FF3300"/>
              </a:solidFill>
              <a:latin typeface="+mn-lt"/>
              <a:ea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	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 dirty="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 dirty="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</p:spTree>
    <p:extLst>
      <p:ext uri="{BB962C8B-B14F-4D97-AF65-F5344CB8AC3E}">
        <p14:creationId xmlns:p14="http://schemas.microsoft.com/office/powerpoint/2010/main" xmlns="" val="3499643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6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  <p:sp>
        <p:nvSpPr>
          <p:cNvPr id="18434" name="内容占位符 2"/>
          <p:cNvSpPr>
            <a:spLocks noGrp="1"/>
          </p:cNvSpPr>
          <p:nvPr>
            <p:ph idx="4294967295"/>
          </p:nvPr>
        </p:nvSpPr>
        <p:spPr>
          <a:xfrm>
            <a:off x="0" y="1052513"/>
            <a:ext cx="8229600" cy="5073650"/>
          </a:xfrm>
          <a:ln/>
        </p:spPr>
        <p:txBody>
          <a:bodyPr/>
          <a:lstStyle/>
          <a:p>
            <a:pPr eaLnBrk="1" hangingPunct="1"/>
            <a:r>
              <a:rPr lang="zh-CN" altLang="en-US" sz="1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树</a:t>
            </a:r>
            <a:endParaRPr lang="zh-CN" altLang="en-US" sz="1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36" name="内容占位符 2"/>
          <p:cNvSpPr txBox="1">
            <a:spLocks/>
          </p:cNvSpPr>
          <p:nvPr/>
        </p:nvSpPr>
        <p:spPr bwMode="auto">
          <a:xfrm>
            <a:off x="251520" y="1412776"/>
            <a:ext cx="3230365" cy="109060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  <a:defRPr/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   整合营销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KPI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指标树</a:t>
            </a:r>
            <a:endParaRPr lang="zh-CN" altLang="en-US" sz="20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Box 30"/>
          <p:cNvSpPr txBox="1">
            <a:spLocks noChangeArrowheads="1"/>
          </p:cNvSpPr>
          <p:nvPr/>
        </p:nvSpPr>
        <p:spPr bwMode="auto">
          <a:xfrm>
            <a:off x="424064" y="5730699"/>
            <a:ext cx="8429684" cy="85725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不同阶段的商家，都可以投射到这颗指标树中去，并按照指标逐级分解的模式，做店铺诊断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矩形 31"/>
          <p:cNvSpPr>
            <a:spLocks noChangeArrowheads="1"/>
          </p:cNvSpPr>
          <p:nvPr/>
        </p:nvSpPr>
        <p:spPr bwMode="auto">
          <a:xfrm>
            <a:off x="5942014" y="1129713"/>
            <a:ext cx="2987704" cy="58477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“引来新客户，保持老客户，做好订单价，业绩节节高！”</a:t>
            </a:r>
            <a:endParaRPr lang="en-US" altLang="zh-CN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29"/>
          <p:cNvGrpSpPr/>
          <p:nvPr/>
        </p:nvGrpSpPr>
        <p:grpSpPr>
          <a:xfrm>
            <a:off x="357158" y="1357298"/>
            <a:ext cx="8494503" cy="4301688"/>
            <a:chOff x="357158" y="1357298"/>
            <a:chExt cx="8494503" cy="4301688"/>
          </a:xfrm>
        </p:grpSpPr>
        <p:sp>
          <p:nvSpPr>
            <p:cNvPr id="4" name="圆角矩形 3"/>
            <p:cNvSpPr/>
            <p:nvPr/>
          </p:nvSpPr>
          <p:spPr>
            <a:xfrm>
              <a:off x="3708400" y="1357298"/>
              <a:ext cx="1800225" cy="487377"/>
            </a:xfrm>
            <a:prstGeom prst="roundRect">
              <a:avLst/>
            </a:prstGeom>
            <a:ln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销售额</a:t>
              </a:r>
              <a:endParaRPr lang="en-US" altLang="zh-CN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1879061" y="3643314"/>
              <a:ext cx="1112838" cy="571505"/>
            </a:xfrm>
            <a:prstGeom prst="roundRect">
              <a:avLst/>
            </a:prstGeom>
            <a:gradFill flip="none" rotWithShape="1">
              <a:gsLst>
                <a:gs pos="64999">
                  <a:srgbClr val="FBB14F"/>
                </a:gs>
                <a:gs pos="14000">
                  <a:srgbClr val="FFECAF"/>
                </a:gs>
              </a:gsLst>
              <a:lin ang="5400000" scaled="0"/>
              <a:tileRect/>
            </a:gradFill>
            <a:ln>
              <a:solidFill>
                <a:schemeClr val="accent3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转化率</a:t>
              </a:r>
              <a:endParaRPr lang="en-US" altLang="zh-CN" sz="16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0" name="肘形连接符 9"/>
            <p:cNvCxnSpPr/>
            <p:nvPr/>
          </p:nvCxnSpPr>
          <p:spPr>
            <a:xfrm rot="5400000">
              <a:off x="3051175" y="893752"/>
              <a:ext cx="593725" cy="2520950"/>
            </a:xfrm>
            <a:prstGeom prst="bentConnector3">
              <a:avLst>
                <a:gd name="adj1" fmla="val 50000"/>
              </a:avLst>
            </a:prstGeom>
            <a:ln w="635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肘形连接符 10"/>
            <p:cNvCxnSpPr>
              <a:stCxn id="5" idx="2"/>
              <a:endCxn id="43" idx="0"/>
            </p:cNvCxnSpPr>
            <p:nvPr/>
          </p:nvCxnSpPr>
          <p:spPr>
            <a:xfrm rot="5400000">
              <a:off x="1256226" y="2814453"/>
              <a:ext cx="785818" cy="871905"/>
            </a:xfrm>
            <a:prstGeom prst="bentConnector3">
              <a:avLst>
                <a:gd name="adj1" fmla="val 50000"/>
              </a:avLst>
            </a:prstGeom>
            <a:ln w="6350"/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2" name="肘形连接符 11"/>
            <p:cNvCxnSpPr/>
            <p:nvPr/>
          </p:nvCxnSpPr>
          <p:spPr>
            <a:xfrm rot="16200000" flipH="1">
              <a:off x="2072714" y="3235944"/>
              <a:ext cx="406326" cy="363810"/>
            </a:xfrm>
            <a:prstGeom prst="bentConnector3">
              <a:avLst>
                <a:gd name="adj1" fmla="val 8834"/>
              </a:avLst>
            </a:prstGeom>
            <a:ln w="6350"/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sp>
          <p:nvSpPr>
            <p:cNvPr id="14" name="圆角矩形 13"/>
            <p:cNvSpPr/>
            <p:nvPr/>
          </p:nvSpPr>
          <p:spPr>
            <a:xfrm>
              <a:off x="4429124" y="3631584"/>
              <a:ext cx="1571636" cy="583234"/>
            </a:xfrm>
            <a:prstGeom prst="roundRect">
              <a:avLst/>
            </a:prstGeom>
            <a:gradFill flip="none" rotWithShape="1">
              <a:gsLst>
                <a:gs pos="64999">
                  <a:srgbClr val="FBB14F"/>
                </a:gs>
                <a:gs pos="14000">
                  <a:srgbClr val="FFECAF"/>
                </a:gs>
              </a:gsLst>
              <a:lin ang="5400000" scaled="0"/>
              <a:tileRect/>
            </a:gradFill>
            <a:ln>
              <a:solidFill>
                <a:schemeClr val="accent3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首次购买客户</a:t>
              </a:r>
              <a:endParaRPr lang="en-US" altLang="zh-CN" sz="16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6" name="肘形连接符 15"/>
            <p:cNvCxnSpPr>
              <a:stCxn id="51" idx="2"/>
              <a:endCxn id="14" idx="0"/>
            </p:cNvCxnSpPr>
            <p:nvPr/>
          </p:nvCxnSpPr>
          <p:spPr>
            <a:xfrm rot="16200000" flipH="1">
              <a:off x="4524683" y="2941325"/>
              <a:ext cx="774088" cy="606429"/>
            </a:xfrm>
            <a:prstGeom prst="bentConnector3">
              <a:avLst>
                <a:gd name="adj1" fmla="val 50000"/>
              </a:avLst>
            </a:prstGeom>
            <a:ln w="6350"/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sp>
          <p:nvSpPr>
            <p:cNvPr id="18" name="圆角矩形 17"/>
            <p:cNvSpPr/>
            <p:nvPr/>
          </p:nvSpPr>
          <p:spPr>
            <a:xfrm>
              <a:off x="7518131" y="3644900"/>
              <a:ext cx="1333530" cy="569917"/>
            </a:xfrm>
            <a:prstGeom prst="roundRect">
              <a:avLst/>
            </a:prstGeom>
            <a:gradFill flip="none" rotWithShape="1">
              <a:gsLst>
                <a:gs pos="64999">
                  <a:srgbClr val="FBB14F"/>
                </a:gs>
                <a:gs pos="14000">
                  <a:srgbClr val="FFECAF"/>
                </a:gs>
              </a:gsLst>
              <a:lin ang="5400000" scaled="0"/>
              <a:tileRect/>
            </a:gradFill>
            <a:ln>
              <a:solidFill>
                <a:schemeClr val="accent3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购买频次</a:t>
              </a:r>
              <a:endParaRPr lang="en-US" altLang="zh-CN" sz="16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1" name="肘形连接符 20"/>
            <p:cNvCxnSpPr>
              <a:stCxn id="4" idx="2"/>
            </p:cNvCxnSpPr>
            <p:nvPr/>
          </p:nvCxnSpPr>
          <p:spPr>
            <a:xfrm rot="16200000" flipH="1">
              <a:off x="5813676" y="639511"/>
              <a:ext cx="318662" cy="2728989"/>
            </a:xfrm>
            <a:prstGeom prst="bentConnector2">
              <a:avLst/>
            </a:prstGeom>
            <a:ln w="635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肘形连接符 21"/>
            <p:cNvCxnSpPr/>
            <p:nvPr/>
          </p:nvCxnSpPr>
          <p:spPr>
            <a:xfrm rot="5400000">
              <a:off x="4451086" y="2297485"/>
              <a:ext cx="309559" cy="825"/>
            </a:xfrm>
            <a:prstGeom prst="bentConnector3">
              <a:avLst>
                <a:gd name="adj1" fmla="val 50000"/>
              </a:avLst>
            </a:prstGeom>
            <a:ln w="635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肘形连接符 22"/>
            <p:cNvCxnSpPr/>
            <p:nvPr/>
          </p:nvCxnSpPr>
          <p:spPr>
            <a:xfrm rot="5400000">
              <a:off x="6633583" y="2974433"/>
              <a:ext cx="767885" cy="573049"/>
            </a:xfrm>
            <a:prstGeom prst="bentConnector3">
              <a:avLst>
                <a:gd name="adj1" fmla="val 47096"/>
              </a:avLst>
            </a:prstGeom>
            <a:ln w="6350"/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4" name="肘形连接符 23"/>
            <p:cNvCxnSpPr/>
            <p:nvPr/>
          </p:nvCxnSpPr>
          <p:spPr>
            <a:xfrm>
              <a:off x="7255935" y="3232809"/>
              <a:ext cx="868402" cy="377593"/>
            </a:xfrm>
            <a:prstGeom prst="bentConnector2">
              <a:avLst/>
            </a:prstGeom>
            <a:ln w="6350"/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6" name="肘形连接符 25"/>
            <p:cNvCxnSpPr/>
            <p:nvPr/>
          </p:nvCxnSpPr>
          <p:spPr>
            <a:xfrm rot="16200000" flipH="1">
              <a:off x="6738938" y="4251325"/>
              <a:ext cx="803275" cy="752475"/>
            </a:xfrm>
            <a:prstGeom prst="bentConnector3">
              <a:avLst>
                <a:gd name="adj1" fmla="val 50000"/>
              </a:avLst>
            </a:prstGeom>
            <a:ln w="6350"/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sp>
          <p:nvSpPr>
            <p:cNvPr id="27" name="圆角矩形 26"/>
            <p:cNvSpPr/>
            <p:nvPr/>
          </p:nvSpPr>
          <p:spPr>
            <a:xfrm>
              <a:off x="357158" y="4866824"/>
              <a:ext cx="1820844" cy="792162"/>
            </a:xfrm>
            <a:prstGeom prst="roundRect">
              <a:avLst/>
            </a:prstGeom>
            <a:gradFill flip="none" rotWithShape="1">
              <a:gsLst>
                <a:gs pos="64999">
                  <a:srgbClr val="FBB14F"/>
                </a:gs>
                <a:gs pos="14000">
                  <a:srgbClr val="FFECAF"/>
                </a:gs>
              </a:gsLst>
              <a:lin ang="5400000" scaled="0"/>
              <a:tileRect/>
            </a:gradFill>
            <a:ln>
              <a:solidFill>
                <a:schemeClr val="accent3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b="1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PV/UV/</a:t>
              </a:r>
              <a:r>
                <a:rPr lang="zh-CN" altLang="en-US" sz="1600" b="1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翻页</a:t>
              </a:r>
              <a:r>
                <a:rPr lang="en-US" altLang="zh-CN" sz="1600" b="1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1600" b="1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停留时间</a:t>
              </a:r>
              <a:r>
                <a:rPr lang="en-US" altLang="zh-CN" sz="1600" b="1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1600" b="1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跳失</a:t>
              </a:r>
              <a:endParaRPr lang="en-US" altLang="zh-CN" sz="16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45" name="肘形连接符 44"/>
            <p:cNvCxnSpPr/>
            <p:nvPr/>
          </p:nvCxnSpPr>
          <p:spPr>
            <a:xfrm rot="5400000">
              <a:off x="5994400" y="4259263"/>
              <a:ext cx="803275" cy="736600"/>
            </a:xfrm>
            <a:prstGeom prst="bentConnector3">
              <a:avLst>
                <a:gd name="adj1" fmla="val 50000"/>
              </a:avLst>
            </a:prstGeom>
            <a:ln w="6350"/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1" name="肘形连接符 40"/>
            <p:cNvCxnSpPr/>
            <p:nvPr/>
          </p:nvCxnSpPr>
          <p:spPr>
            <a:xfrm rot="16200000" flipH="1">
              <a:off x="3730640" y="4578415"/>
              <a:ext cx="803274" cy="790459"/>
            </a:xfrm>
            <a:prstGeom prst="bentConnector3">
              <a:avLst>
                <a:gd name="adj1" fmla="val 2801"/>
              </a:avLst>
            </a:prstGeom>
            <a:ln w="6350"/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7" name="肘形连接符 46"/>
            <p:cNvCxnSpPr>
              <a:endCxn id="49" idx="0"/>
            </p:cNvCxnSpPr>
            <p:nvPr/>
          </p:nvCxnSpPr>
          <p:spPr>
            <a:xfrm rot="5400000">
              <a:off x="2916861" y="4135929"/>
              <a:ext cx="946464" cy="693743"/>
            </a:xfrm>
            <a:prstGeom prst="bentConnector3">
              <a:avLst>
                <a:gd name="adj1" fmla="val 61782"/>
              </a:avLst>
            </a:prstGeom>
            <a:ln w="6350"/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sp>
          <p:nvSpPr>
            <p:cNvPr id="42" name="圆角矩形 41"/>
            <p:cNvSpPr/>
            <p:nvPr/>
          </p:nvSpPr>
          <p:spPr>
            <a:xfrm>
              <a:off x="6038745" y="3644901"/>
              <a:ext cx="1398608" cy="569918"/>
            </a:xfrm>
            <a:prstGeom prst="roundRect">
              <a:avLst/>
            </a:prstGeom>
            <a:gradFill flip="none" rotWithShape="1">
              <a:gsLst>
                <a:gs pos="64999">
                  <a:srgbClr val="FBB14F"/>
                </a:gs>
                <a:gs pos="14000">
                  <a:srgbClr val="FFECAF"/>
                </a:gs>
              </a:gsLst>
              <a:lin ang="5400000" scaled="0"/>
              <a:tileRect/>
            </a:gradFill>
            <a:ln>
              <a:solidFill>
                <a:schemeClr val="accent3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平均订单价</a:t>
              </a:r>
              <a:endParaRPr lang="en-US" altLang="zh-CN" sz="16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圆角矩形 42"/>
            <p:cNvSpPr/>
            <p:nvPr/>
          </p:nvSpPr>
          <p:spPr>
            <a:xfrm>
              <a:off x="621838" y="3643314"/>
              <a:ext cx="1182688" cy="571505"/>
            </a:xfrm>
            <a:prstGeom prst="roundRect">
              <a:avLst/>
            </a:prstGeom>
            <a:gradFill flip="none" rotWithShape="1">
              <a:gsLst>
                <a:gs pos="64999">
                  <a:srgbClr val="FBB14F"/>
                </a:gs>
                <a:gs pos="14000">
                  <a:srgbClr val="FFECAF"/>
                </a:gs>
              </a:gsLst>
              <a:lin ang="5400000" scaled="0"/>
              <a:tileRect/>
            </a:gradFill>
            <a:ln>
              <a:solidFill>
                <a:schemeClr val="accent3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访客数</a:t>
              </a:r>
              <a:endParaRPr lang="en-US" altLang="zh-CN" sz="16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圆角矩形 43"/>
            <p:cNvSpPr/>
            <p:nvPr/>
          </p:nvSpPr>
          <p:spPr>
            <a:xfrm>
              <a:off x="3071802" y="3627630"/>
              <a:ext cx="1296987" cy="564885"/>
            </a:xfrm>
            <a:prstGeom prst="roundRect">
              <a:avLst/>
            </a:prstGeom>
            <a:gradFill flip="none" rotWithShape="1">
              <a:gsLst>
                <a:gs pos="64999">
                  <a:srgbClr val="FBB14F"/>
                </a:gs>
                <a:gs pos="14000">
                  <a:srgbClr val="FFECAF"/>
                </a:gs>
              </a:gsLst>
              <a:lin ang="5400000" scaled="0"/>
              <a:tileRect/>
            </a:gradFill>
            <a:ln>
              <a:solidFill>
                <a:schemeClr val="accent3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回头客</a:t>
              </a:r>
              <a:endParaRPr lang="en-US" altLang="zh-CN" sz="16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5292725" y="4941888"/>
              <a:ext cx="1471613" cy="701690"/>
            </a:xfrm>
            <a:prstGeom prst="roundRect">
              <a:avLst/>
            </a:prstGeom>
            <a:gradFill flip="none" rotWithShape="1">
              <a:gsLst>
                <a:gs pos="64999">
                  <a:srgbClr val="FBB14F"/>
                </a:gs>
                <a:gs pos="14000">
                  <a:srgbClr val="FFECAF"/>
                </a:gs>
              </a:gsLst>
              <a:lin ang="5400000" scaled="0"/>
              <a:tileRect/>
            </a:gradFill>
            <a:ln>
              <a:solidFill>
                <a:schemeClr val="accent3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关联销售订单比例</a:t>
              </a:r>
              <a:endParaRPr lang="en-US" altLang="zh-CN" sz="16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圆角矩形 47"/>
            <p:cNvSpPr/>
            <p:nvPr/>
          </p:nvSpPr>
          <p:spPr>
            <a:xfrm>
              <a:off x="6875463" y="4941888"/>
              <a:ext cx="1554189" cy="487376"/>
            </a:xfrm>
            <a:prstGeom prst="roundRect">
              <a:avLst/>
            </a:prstGeom>
            <a:gradFill flip="none" rotWithShape="1">
              <a:gsLst>
                <a:gs pos="64999">
                  <a:srgbClr val="FBB14F"/>
                </a:gs>
                <a:gs pos="14000">
                  <a:srgbClr val="FFECAF"/>
                </a:gs>
              </a:gsLst>
              <a:lin ang="5400000" scaled="0"/>
              <a:tileRect/>
            </a:gradFill>
            <a:ln>
              <a:solidFill>
                <a:schemeClr val="accent3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每单商品件数</a:t>
              </a:r>
              <a:endParaRPr lang="en-US" altLang="zh-CN" sz="16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2357422" y="4956032"/>
              <a:ext cx="1371597" cy="500066"/>
            </a:xfrm>
            <a:prstGeom prst="roundRect">
              <a:avLst/>
            </a:prstGeom>
            <a:gradFill flip="none" rotWithShape="1">
              <a:gsLst>
                <a:gs pos="64999">
                  <a:srgbClr val="FBB14F"/>
                </a:gs>
                <a:gs pos="14000">
                  <a:srgbClr val="FFECAF"/>
                </a:gs>
              </a:gsLst>
              <a:lin ang="5400000" scaled="0"/>
              <a:tileRect/>
            </a:gradFill>
            <a:ln>
              <a:solidFill>
                <a:schemeClr val="accent3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重复购买率</a:t>
              </a:r>
              <a:endParaRPr lang="en-US" altLang="zh-CN" sz="16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" name="圆角矩形 49"/>
            <p:cNvSpPr/>
            <p:nvPr/>
          </p:nvSpPr>
          <p:spPr>
            <a:xfrm>
              <a:off x="3857620" y="4952538"/>
              <a:ext cx="1290643" cy="485790"/>
            </a:xfrm>
            <a:prstGeom prst="roundRect">
              <a:avLst/>
            </a:prstGeom>
            <a:gradFill flip="none" rotWithShape="1">
              <a:gsLst>
                <a:gs pos="64999">
                  <a:srgbClr val="FBB14F"/>
                </a:gs>
                <a:gs pos="14000">
                  <a:srgbClr val="FFECAF"/>
                </a:gs>
              </a:gsLst>
              <a:lin ang="5400000" scaled="0"/>
              <a:tileRect/>
            </a:gradFill>
            <a:ln>
              <a:solidFill>
                <a:schemeClr val="accent3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客户保持率</a:t>
              </a:r>
              <a:endParaRPr lang="en-US" altLang="zh-CN" sz="16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圆角矩形 50"/>
            <p:cNvSpPr/>
            <p:nvPr/>
          </p:nvSpPr>
          <p:spPr>
            <a:xfrm>
              <a:off x="3924300" y="2438400"/>
              <a:ext cx="1368425" cy="419096"/>
            </a:xfrm>
            <a:prstGeom prst="roundRect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客人数</a:t>
              </a:r>
              <a:endParaRPr lang="en-US" altLang="zh-CN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6588125" y="2438400"/>
              <a:ext cx="1439863" cy="419096"/>
            </a:xfrm>
            <a:prstGeom prst="roundRect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客单价</a:t>
              </a:r>
              <a:endParaRPr lang="en-US" altLang="zh-CN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58" name="直接连接符 57"/>
            <p:cNvCxnSpPr/>
            <p:nvPr/>
          </p:nvCxnSpPr>
          <p:spPr>
            <a:xfrm rot="5400000">
              <a:off x="7181753" y="2297143"/>
              <a:ext cx="285752" cy="1588"/>
            </a:xfrm>
            <a:prstGeom prst="line">
              <a:avLst/>
            </a:prstGeom>
            <a:ln w="635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5" name="圆角矩形 4"/>
            <p:cNvSpPr/>
            <p:nvPr/>
          </p:nvSpPr>
          <p:spPr>
            <a:xfrm>
              <a:off x="1406426" y="2438400"/>
              <a:ext cx="1357322" cy="419096"/>
            </a:xfrm>
            <a:prstGeom prst="roundRect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订单数</a:t>
              </a:r>
              <a:endParaRPr lang="en-US" altLang="zh-CN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99" name="肘形连接符 23"/>
            <p:cNvCxnSpPr/>
            <p:nvPr/>
          </p:nvCxnSpPr>
          <p:spPr>
            <a:xfrm rot="10800000" flipV="1">
              <a:off x="3742598" y="3248139"/>
              <a:ext cx="851704" cy="390642"/>
            </a:xfrm>
            <a:prstGeom prst="bentConnector2">
              <a:avLst/>
            </a:prstGeom>
            <a:ln w="6350"/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rot="5400000">
              <a:off x="921761" y="4544663"/>
              <a:ext cx="572298" cy="1817"/>
            </a:xfrm>
            <a:prstGeom prst="line">
              <a:avLst/>
            </a:prstGeom>
            <a:ln w="6350"/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  <p:sp>
        <p:nvSpPr>
          <p:cNvPr id="39" name="内容占位符 2"/>
          <p:cNvSpPr txBox="1">
            <a:spLocks/>
          </p:cNvSpPr>
          <p:nvPr/>
        </p:nvSpPr>
        <p:spPr bwMode="auto">
          <a:xfrm>
            <a:off x="457200" y="1052513"/>
            <a:ext cx="8229600" cy="4376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建立全面的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KPI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体系</a:t>
            </a: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	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0" name="标题 1"/>
          <p:cNvSpPr txBox="1">
            <a:spLocks/>
          </p:cNvSpPr>
          <p:nvPr/>
        </p:nvSpPr>
        <p:spPr bwMode="auto">
          <a:xfrm>
            <a:off x="2267744" y="260648"/>
            <a:ext cx="5795963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讨论：什么是整合营销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"/>
          <p:cNvSpPr txBox="1">
            <a:spLocks/>
          </p:cNvSpPr>
          <p:nvPr/>
        </p:nvSpPr>
        <p:spPr bwMode="auto">
          <a:xfrm>
            <a:off x="2699792" y="260648"/>
            <a:ext cx="5795963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干货案例：某大卖家的数据库营销案例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8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 dirty="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 dirty="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4294967295"/>
          </p:nvPr>
        </p:nvSpPr>
        <p:spPr>
          <a:xfrm>
            <a:off x="457200" y="1052513"/>
            <a:ext cx="8229600" cy="5073650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数据库营销策略</a:t>
            </a:r>
            <a:endParaRPr lang="en-US" altLang="zh-CN" sz="2400" dirty="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None/>
            </a:pPr>
            <a:endParaRPr lang="zh-CN" altLang="en-US" sz="2000" dirty="0" smtClean="0"/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200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新客户组，做好第一次购买的客户满意度</a:t>
            </a:r>
            <a:endParaRPr lang="en-US" altLang="zh-CN" sz="2000" dirty="0" smtClean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200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活跃购买的回头客，最好惊喜、折扣等刺激，加强互动</a:t>
            </a:r>
            <a:endParaRPr lang="en-US" altLang="zh-CN" sz="2000" dirty="0" smtClean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200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预流失客户的挽回，专向定向营销活动或服务</a:t>
            </a:r>
            <a:endParaRPr lang="en-US" altLang="zh-CN" sz="2000" dirty="0" smtClean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200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流失客户的挽回，强力型刺激活动，结合聚划算、秒杀等活动进行</a:t>
            </a:r>
            <a:endParaRPr lang="en-US" altLang="zh-CN" sz="2000" dirty="0" smtClean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2876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4294967295"/>
          </p:nvPr>
        </p:nvSpPr>
        <p:spPr>
          <a:xfrm>
            <a:off x="457200" y="1308100"/>
            <a:ext cx="8229600" cy="5073650"/>
          </a:xfrm>
        </p:spPr>
        <p:txBody>
          <a:bodyPr/>
          <a:lstStyle/>
          <a:p>
            <a:pPr eaLnBrk="1" hangingPunct="1"/>
            <a:endParaRPr lang="en-US" altLang="zh-CN" sz="2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en-US" altLang="zh-CN" sz="2400" b="1" dirty="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en-US" altLang="zh-CN" sz="2400" b="1" dirty="0" smtClean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en-US" altLang="zh-CN" sz="2400" b="1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r>
              <a:rPr lang="zh-CN" altLang="en-US" b="1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总结</a:t>
            </a:r>
            <a:r>
              <a:rPr lang="en-US" altLang="zh-CN" b="1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b="1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整合营销体系的建立</a:t>
            </a:r>
            <a:endParaRPr lang="en-US" altLang="zh-CN" b="1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Tx/>
              <a:buNone/>
            </a:pPr>
            <a:endParaRPr lang="zh-CN" altLang="en-US" sz="2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371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457200" y="1052513"/>
            <a:ext cx="8229600" cy="5073650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讨论：整合营销体系如何建立？</a:t>
            </a:r>
            <a:endParaRPr lang="en-US" altLang="zh-CN" sz="2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贯彻必须的管理意识</a:t>
            </a:r>
            <a:endParaRPr lang="en-US" altLang="zh-CN" sz="2400" dirty="0" smtClean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建立全面的</a:t>
            </a:r>
            <a:r>
              <a:rPr lang="en-US" altLang="zh-CN" sz="240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KPI</a:t>
            </a:r>
            <a:r>
              <a:rPr lang="zh-CN" altLang="en-US" sz="240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体系</a:t>
            </a:r>
            <a:endParaRPr lang="en-US" altLang="zh-CN" sz="2400" dirty="0" smtClean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优化你的组织结构</a:t>
            </a:r>
            <a:endParaRPr lang="en-US" altLang="zh-CN" sz="2400" dirty="0" smtClean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解读</a:t>
            </a:r>
            <a:r>
              <a:rPr lang="en-US" altLang="zh-CN" sz="240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KPI</a:t>
            </a:r>
            <a:r>
              <a:rPr lang="zh-CN" altLang="en-US" sz="240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辅助店铺诊断</a:t>
            </a:r>
            <a:endParaRPr lang="en-US" altLang="zh-CN" sz="2400" dirty="0" smtClean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形成整合营销体系</a:t>
            </a:r>
            <a:endParaRPr lang="en-US" altLang="zh-CN" sz="2400" dirty="0" smtClean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en-US" altLang="zh-CN" sz="2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en-US" altLang="zh-CN" sz="2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17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2267744" y="260648"/>
            <a:ext cx="5795963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总结：整合营销体系的建立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457200" y="1052513"/>
            <a:ext cx="8229600" cy="4876817"/>
          </a:xfrm>
        </p:spPr>
        <p:txBody>
          <a:bodyPr/>
          <a:lstStyle/>
          <a:p>
            <a:pPr lvl="0"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形成整合营销体系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设计不同的营销活动和营销策略，针对性的去做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KPI</a:t>
            </a:r>
          </a:p>
          <a:p>
            <a:pPr eaLnBrk="1" hangingPunct="1">
              <a:lnSpc>
                <a:spcPct val="150000"/>
              </a:lnSpc>
              <a:buNone/>
            </a:pPr>
            <a:endParaRPr lang="en-US" altLang="zh-CN" sz="2400" b="1" dirty="0" smtClean="0">
              <a:solidFill>
                <a:srgbClr val="FF99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我要抓什么</a:t>
            </a:r>
            <a:r>
              <a:rPr lang="en-US" altLang="zh-CN" sz="240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KPI</a:t>
            </a:r>
            <a:r>
              <a:rPr lang="zh-CN" altLang="en-US" sz="240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？（店铺诊断）</a:t>
            </a:r>
            <a:endParaRPr lang="en-US" altLang="zh-CN" sz="2400" dirty="0" smtClean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什么样的营销活动、营销策略能提高我的</a:t>
            </a:r>
            <a:r>
              <a:rPr lang="en-US" altLang="zh-CN" sz="240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KPI</a:t>
            </a:r>
            <a:r>
              <a:rPr lang="zh-CN" altLang="en-US" sz="240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en-US" altLang="zh-CN" sz="2400" dirty="0" smtClean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6600"/>
                </a:solidFill>
                <a:latin typeface="微软雅黑" pitchFamily="34" charset="-122"/>
                <a:ea typeface="微软雅黑" pitchFamily="34" charset="-122"/>
              </a:rPr>
              <a:t>怎么管理营销活动？</a:t>
            </a:r>
            <a:endParaRPr lang="en-US" altLang="zh-CN" sz="2400" dirty="0" smtClean="0">
              <a:solidFill>
                <a:srgbClr val="FF66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Tx/>
              <a:buNone/>
            </a:pPr>
            <a:endParaRPr lang="en-US" altLang="zh-CN" sz="16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Tx/>
              <a:buNone/>
            </a:pPr>
            <a:endParaRPr lang="en-US" altLang="zh-CN" sz="1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Tx/>
              <a:buNone/>
            </a:pPr>
            <a:endParaRPr lang="en-US" altLang="zh-CN" sz="16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buFontTx/>
              <a:buNone/>
            </a:pPr>
            <a:r>
              <a:rPr lang="en-US" altLang="zh-CN" sz="1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endParaRPr lang="zh-CN" altLang="en-US" sz="16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1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2267744" y="260648"/>
            <a:ext cx="5795963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总结：整合营销体系的建立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2"/>
          <p:cNvSpPr txBox="1">
            <a:spLocks noChangeArrowheads="1"/>
          </p:cNvSpPr>
          <p:nvPr/>
        </p:nvSpPr>
        <p:spPr bwMode="auto">
          <a:xfrm>
            <a:off x="2362200" y="2819400"/>
            <a:ext cx="2057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atinLnBrk="1"/>
            <a:r>
              <a:rPr kumimoji="1" lang="zh-CN" altLang="en-US" sz="7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黑体" pitchFamily="2" charset="-122"/>
                <a:ea typeface="黑体" pitchFamily="2" charset="-122"/>
              </a:rPr>
              <a:t>谢谢</a:t>
            </a:r>
            <a:endParaRPr kumimoji="1" lang="en-US" altLang="zh-CN" sz="7200" dirty="0" smtClean="0">
              <a:solidFill>
                <a:schemeClr val="tx1">
                  <a:lumMod val="65000"/>
                  <a:lumOff val="35000"/>
                </a:schemeClr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457200" y="1066800"/>
            <a:ext cx="8258204" cy="4591065"/>
          </a:xfrm>
        </p:spPr>
        <p:txBody>
          <a:bodyPr/>
          <a:lstStyle/>
          <a:p>
            <a:pPr eaLnBrk="1" hangingPunct="1">
              <a:lnSpc>
                <a:spcPts val="27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分解指标，抓好七个营销环节</a:t>
            </a:r>
            <a:endParaRPr lang="en-US" altLang="zh-CN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en-US" altLang="zh-CN" sz="2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3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客户如何进入我的店铺？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3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如何让客户看了就买且买的更多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3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如何让客户问了就买且买的更多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3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如何让客户下了单就付款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3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如何把新客户培养成回头客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3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如何让回头客保持活跃购买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3000"/>
              </a:lnSpc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如何防止客户流失且挽回流失客户？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en-US" altLang="zh-CN" sz="2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None/>
            </a:pPr>
            <a:endParaRPr lang="en-US" altLang="zh-CN" sz="2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Tx/>
              <a:buNone/>
            </a:pPr>
            <a:endParaRPr lang="en-US" altLang="zh-CN" sz="16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Tx/>
              <a:buNone/>
            </a:pPr>
            <a:endParaRPr lang="en-US" altLang="zh-CN" sz="16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buFontTx/>
              <a:buNone/>
            </a:pPr>
            <a:r>
              <a:rPr lang="en-US" altLang="zh-CN" sz="1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endParaRPr lang="zh-CN" altLang="en-US" sz="16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38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2267744" y="260648"/>
            <a:ext cx="5795963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讨论：什么是整合营销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526868" y="5643578"/>
            <a:ext cx="8143932" cy="785818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714348" y="5670179"/>
            <a:ext cx="7786742" cy="703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zh-CN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零售行业，从本质上说，是在经营“人的行为”！以此作为出发点，做好生意，会变的很无敌！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6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  <p:sp>
        <p:nvSpPr>
          <p:cNvPr id="18434" name="内容占位符 2"/>
          <p:cNvSpPr>
            <a:spLocks noGrp="1"/>
          </p:cNvSpPr>
          <p:nvPr>
            <p:ph idx="4294967295"/>
          </p:nvPr>
        </p:nvSpPr>
        <p:spPr>
          <a:xfrm>
            <a:off x="0" y="1052513"/>
            <a:ext cx="8229600" cy="5073650"/>
          </a:xfrm>
          <a:ln/>
        </p:spPr>
        <p:txBody>
          <a:bodyPr/>
          <a:lstStyle/>
          <a:p>
            <a:pPr eaLnBrk="1" hangingPunct="1"/>
            <a:r>
              <a:rPr lang="zh-CN" altLang="en-US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树</a:t>
            </a:r>
          </a:p>
        </p:txBody>
      </p:sp>
      <p:sp>
        <p:nvSpPr>
          <p:cNvPr id="17436" name="内容占位符 2"/>
          <p:cNvSpPr txBox="1">
            <a:spLocks/>
          </p:cNvSpPr>
          <p:nvPr/>
        </p:nvSpPr>
        <p:spPr bwMode="auto">
          <a:xfrm>
            <a:off x="827584" y="1412776"/>
            <a:ext cx="3422184" cy="864319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defRPr/>
            </a:pP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内容占位符 2"/>
          <p:cNvSpPr txBox="1">
            <a:spLocks/>
          </p:cNvSpPr>
          <p:nvPr/>
        </p:nvSpPr>
        <p:spPr bwMode="auto">
          <a:xfrm>
            <a:off x="457200" y="1052513"/>
            <a:ext cx="8229600" cy="4376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zh-CN" altLang="en-US" sz="2400" b="1" kern="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推广营销体系</a:t>
            </a: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	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6" name="标题 1"/>
          <p:cNvSpPr txBox="1">
            <a:spLocks/>
          </p:cNvSpPr>
          <p:nvPr/>
        </p:nvSpPr>
        <p:spPr bwMode="auto">
          <a:xfrm>
            <a:off x="2267744" y="260648"/>
            <a:ext cx="5795963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讨论：什么是整合营销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graphicFrame>
        <p:nvGraphicFramePr>
          <p:cNvPr id="29" name="图示 28"/>
          <p:cNvGraphicFramePr/>
          <p:nvPr/>
        </p:nvGraphicFramePr>
        <p:xfrm>
          <a:off x="1447800" y="18288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5" name="肘形连接符 104"/>
          <p:cNvCxnSpPr/>
          <p:nvPr/>
        </p:nvCxnSpPr>
        <p:spPr>
          <a:xfrm rot="10800000" flipV="1">
            <a:off x="5429256" y="4214818"/>
            <a:ext cx="1285884" cy="428628"/>
          </a:xfrm>
          <a:prstGeom prst="bentConnector3">
            <a:avLst>
              <a:gd name="adj1" fmla="val 98563"/>
            </a:avLst>
          </a:prstGeom>
          <a:ln w="6350"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03" name="肘形连接符 95"/>
          <p:cNvCxnSpPr/>
          <p:nvPr/>
        </p:nvCxnSpPr>
        <p:spPr>
          <a:xfrm>
            <a:off x="6444208" y="4213108"/>
            <a:ext cx="1771130" cy="358900"/>
          </a:xfrm>
          <a:prstGeom prst="bentConnector3">
            <a:avLst>
              <a:gd name="adj1" fmla="val 99739"/>
            </a:avLst>
          </a:prstGeom>
          <a:ln w="6350"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04" name="肘形连接符 103"/>
          <p:cNvCxnSpPr/>
          <p:nvPr/>
        </p:nvCxnSpPr>
        <p:spPr>
          <a:xfrm rot="5400000" flipH="1" flipV="1">
            <a:off x="6776119" y="4800124"/>
            <a:ext cx="11749" cy="52"/>
          </a:xfrm>
          <a:prstGeom prst="bentConnector3">
            <a:avLst>
              <a:gd name="adj1" fmla="val 50000"/>
            </a:avLst>
          </a:prstGeom>
          <a:ln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96" name="肘形连接符 95"/>
          <p:cNvCxnSpPr/>
          <p:nvPr/>
        </p:nvCxnSpPr>
        <p:spPr>
          <a:xfrm>
            <a:off x="2214546" y="4214818"/>
            <a:ext cx="1656184" cy="504056"/>
          </a:xfrm>
          <a:prstGeom prst="bentConnector2">
            <a:avLst/>
          </a:prstGeom>
          <a:ln w="6350"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83" name="肘形连接符 82"/>
          <p:cNvCxnSpPr/>
          <p:nvPr/>
        </p:nvCxnSpPr>
        <p:spPr>
          <a:xfrm rot="10800000" flipV="1">
            <a:off x="683568" y="4214818"/>
            <a:ext cx="1602416" cy="430338"/>
          </a:xfrm>
          <a:prstGeom prst="bentConnector3">
            <a:avLst>
              <a:gd name="adj1" fmla="val 86187"/>
            </a:avLst>
          </a:prstGeom>
          <a:ln w="6350"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63" name="肘形连接符 62"/>
          <p:cNvCxnSpPr/>
          <p:nvPr/>
        </p:nvCxnSpPr>
        <p:spPr>
          <a:xfrm rot="5400000" flipH="1" flipV="1">
            <a:off x="2537000" y="4867030"/>
            <a:ext cx="11749" cy="52"/>
          </a:xfrm>
          <a:prstGeom prst="bentConnector3">
            <a:avLst>
              <a:gd name="adj1" fmla="val 50000"/>
            </a:avLst>
          </a:prstGeom>
          <a:ln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846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516688" y="6448425"/>
            <a:ext cx="2592387" cy="365125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l" eaLnBrk="1" hangingPunct="1"/>
            <a:r>
              <a:rPr lang="zh-CN" altLang="en-US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淘宝数据平台版权所有 </a:t>
            </a:r>
            <a:r>
              <a:rPr lang="en-US" altLang="zh-CN" sz="1200">
                <a:solidFill>
                  <a:srgbClr val="A6A6A6"/>
                </a:solidFill>
                <a:latin typeface="黑体" pitchFamily="49" charset="-122"/>
                <a:ea typeface="黑体" pitchFamily="49" charset="-122"/>
              </a:rPr>
              <a:t>2010-2011</a:t>
            </a:r>
          </a:p>
        </p:txBody>
      </p:sp>
      <p:sp>
        <p:nvSpPr>
          <p:cNvPr id="18434" name="内容占位符 2"/>
          <p:cNvSpPr>
            <a:spLocks noGrp="1"/>
          </p:cNvSpPr>
          <p:nvPr>
            <p:ph idx="4294967295"/>
          </p:nvPr>
        </p:nvSpPr>
        <p:spPr>
          <a:xfrm>
            <a:off x="0" y="1052513"/>
            <a:ext cx="8229600" cy="5073650"/>
          </a:xfrm>
          <a:ln/>
        </p:spPr>
        <p:txBody>
          <a:bodyPr/>
          <a:lstStyle/>
          <a:p>
            <a:pPr eaLnBrk="1" hangingPunct="1"/>
            <a:r>
              <a:rPr lang="zh-CN" altLang="en-US" sz="1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树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3708400" y="2066932"/>
            <a:ext cx="1800225" cy="777875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客人数</a:t>
            </a:r>
            <a:endParaRPr lang="en-US" altLang="zh-CN" sz="2000" b="1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571604" y="3421020"/>
            <a:ext cx="1657350" cy="63023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未购买转化</a:t>
            </a:r>
            <a:endParaRPr lang="en-US" altLang="zh-CN" sz="20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0" name="肘形连接符 9"/>
          <p:cNvCxnSpPr>
            <a:stCxn id="4" idx="2"/>
            <a:endCxn id="5" idx="0"/>
          </p:cNvCxnSpPr>
          <p:nvPr/>
        </p:nvCxnSpPr>
        <p:spPr>
          <a:xfrm rot="5400000">
            <a:off x="3216290" y="2028796"/>
            <a:ext cx="576213" cy="2208234"/>
          </a:xfrm>
          <a:prstGeom prst="bentConnector3">
            <a:avLst>
              <a:gd name="adj1" fmla="val 50000"/>
            </a:avLst>
          </a:prstGeom>
          <a:ln w="6350"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1" name="肘形连接符 20"/>
          <p:cNvCxnSpPr/>
          <p:nvPr/>
        </p:nvCxnSpPr>
        <p:spPr>
          <a:xfrm>
            <a:off x="4572000" y="3132988"/>
            <a:ext cx="2160092" cy="576064"/>
          </a:xfrm>
          <a:prstGeom prst="bentConnector2">
            <a:avLst/>
          </a:prstGeom>
          <a:ln w="6350"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7436" name="内容占位符 2"/>
          <p:cNvSpPr txBox="1">
            <a:spLocks/>
          </p:cNvSpPr>
          <p:nvPr/>
        </p:nvSpPr>
        <p:spPr bwMode="auto">
          <a:xfrm>
            <a:off x="827584" y="1412776"/>
            <a:ext cx="3422184" cy="864319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defRPr/>
            </a:pP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圆角矩形 68"/>
          <p:cNvSpPr/>
          <p:nvPr/>
        </p:nvSpPr>
        <p:spPr>
          <a:xfrm>
            <a:off x="5856046" y="3421020"/>
            <a:ext cx="1774550" cy="579484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客户的保持</a:t>
            </a:r>
            <a:endParaRPr lang="en-US" altLang="zh-CN" sz="20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圆角矩形 76"/>
          <p:cNvSpPr/>
          <p:nvPr/>
        </p:nvSpPr>
        <p:spPr>
          <a:xfrm>
            <a:off x="1814839" y="4429132"/>
            <a:ext cx="1143008" cy="1143008"/>
          </a:xfrm>
          <a:prstGeom prst="roundRect">
            <a:avLst/>
          </a:prstGeom>
          <a:gradFill flip="none" rotWithShape="1">
            <a:gsLst>
              <a:gs pos="64999">
                <a:srgbClr val="FBB14F"/>
              </a:gs>
              <a:gs pos="14000">
                <a:srgbClr val="FFECAF"/>
              </a:gs>
            </a:gsLst>
            <a:lin ang="5400000" scaled="0"/>
            <a:tileRect/>
          </a:gra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询问未购买转化</a:t>
            </a:r>
            <a:endParaRPr lang="en-US" altLang="zh-CN" sz="16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圆角矩形 93"/>
          <p:cNvSpPr/>
          <p:nvPr/>
        </p:nvSpPr>
        <p:spPr>
          <a:xfrm>
            <a:off x="334390" y="4429132"/>
            <a:ext cx="1143008" cy="1143008"/>
          </a:xfrm>
          <a:prstGeom prst="roundRect">
            <a:avLst/>
          </a:prstGeom>
          <a:gradFill flip="none" rotWithShape="1">
            <a:gsLst>
              <a:gs pos="64999">
                <a:srgbClr val="FBB14F"/>
              </a:gs>
              <a:gs pos="14000">
                <a:srgbClr val="FFECAF"/>
              </a:gs>
            </a:gsLst>
            <a:lin ang="5400000" scaled="0"/>
            <a:tileRect/>
          </a:gra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浏览未购买转化</a:t>
            </a:r>
            <a:endParaRPr lang="en-US" altLang="zh-CN" sz="16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5" name="圆角矩形 94"/>
          <p:cNvSpPr/>
          <p:nvPr/>
        </p:nvSpPr>
        <p:spPr>
          <a:xfrm>
            <a:off x="3286116" y="4429132"/>
            <a:ext cx="1143008" cy="1143008"/>
          </a:xfrm>
          <a:prstGeom prst="roundRect">
            <a:avLst/>
          </a:prstGeom>
          <a:gradFill flip="none" rotWithShape="1">
            <a:gsLst>
              <a:gs pos="64999">
                <a:srgbClr val="FBB14F"/>
              </a:gs>
              <a:gs pos="14000">
                <a:srgbClr val="FFECAF"/>
              </a:gs>
            </a:gsLst>
            <a:lin ang="5400000" scaled="0"/>
            <a:tileRect/>
          </a:gra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下单未支付转化</a:t>
            </a:r>
            <a:endParaRPr lang="en-US" altLang="zh-CN" sz="16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8" name="圆角矩形 97"/>
          <p:cNvSpPr/>
          <p:nvPr/>
        </p:nvSpPr>
        <p:spPr>
          <a:xfrm>
            <a:off x="4906390" y="4429132"/>
            <a:ext cx="1143008" cy="1143008"/>
          </a:xfrm>
          <a:prstGeom prst="roundRect">
            <a:avLst/>
          </a:prstGeom>
          <a:gradFill flip="none" rotWithShape="1">
            <a:gsLst>
              <a:gs pos="64999">
                <a:srgbClr val="FBB14F"/>
              </a:gs>
              <a:gs pos="14000">
                <a:srgbClr val="FFECAF"/>
              </a:gs>
            </a:gsLst>
            <a:lin ang="5400000" scaled="0"/>
            <a:tileRect/>
          </a:gra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流失客户挽回</a:t>
            </a:r>
            <a:endParaRPr lang="en-US" altLang="zh-CN" sz="16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9" name="圆角矩形 98"/>
          <p:cNvSpPr/>
          <p:nvPr/>
        </p:nvSpPr>
        <p:spPr>
          <a:xfrm>
            <a:off x="6215074" y="4429132"/>
            <a:ext cx="1143008" cy="1143008"/>
          </a:xfrm>
          <a:prstGeom prst="roundRect">
            <a:avLst/>
          </a:prstGeom>
          <a:gradFill flip="none" rotWithShape="1">
            <a:gsLst>
              <a:gs pos="64999">
                <a:srgbClr val="FBB14F"/>
              </a:gs>
              <a:gs pos="14000">
                <a:srgbClr val="FFECAF"/>
              </a:gs>
            </a:gsLst>
            <a:lin ang="5400000" scaled="0"/>
            <a:tileRect/>
          </a:gra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活跃客户的购买</a:t>
            </a:r>
            <a:endParaRPr lang="en-US" altLang="zh-CN" sz="16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0" name="圆角矩形 99"/>
          <p:cNvSpPr/>
          <p:nvPr/>
        </p:nvSpPr>
        <p:spPr>
          <a:xfrm>
            <a:off x="7655234" y="4429132"/>
            <a:ext cx="1143008" cy="1143008"/>
          </a:xfrm>
          <a:prstGeom prst="roundRect">
            <a:avLst/>
          </a:prstGeom>
          <a:gradFill flip="none" rotWithShape="1">
            <a:gsLst>
              <a:gs pos="64999">
                <a:srgbClr val="FBB14F"/>
              </a:gs>
              <a:gs pos="14000">
                <a:srgbClr val="FFECAF"/>
              </a:gs>
            </a:gsLst>
            <a:lin ang="5400000" scaled="0"/>
            <a:tileRect/>
          </a:gradFill>
          <a:ln>
            <a:solidFill>
              <a:schemeClr val="accent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新客户的培养</a:t>
            </a:r>
            <a:endParaRPr lang="en-US" altLang="zh-CN" sz="16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 rot="5400000">
            <a:off x="2205661" y="4250537"/>
            <a:ext cx="357190" cy="1588"/>
          </a:xfrm>
          <a:prstGeom prst="line">
            <a:avLst/>
          </a:prstGeom>
          <a:ln w="6350"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rot="5400000">
            <a:off x="6548490" y="4222909"/>
            <a:ext cx="357190" cy="1588"/>
          </a:xfrm>
          <a:prstGeom prst="line">
            <a:avLst/>
          </a:prstGeom>
          <a:ln w="6350"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27" name="内容占位符 2"/>
          <p:cNvSpPr txBox="1">
            <a:spLocks/>
          </p:cNvSpPr>
          <p:nvPr/>
        </p:nvSpPr>
        <p:spPr bwMode="auto">
          <a:xfrm>
            <a:off x="457200" y="1052513"/>
            <a:ext cx="8229600" cy="4376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zh-CN" altLang="en-US" sz="2400" b="1" kern="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数据库营销体系（含直复营销）</a:t>
            </a: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	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6" name="标题 1"/>
          <p:cNvSpPr txBox="1">
            <a:spLocks/>
          </p:cNvSpPr>
          <p:nvPr/>
        </p:nvSpPr>
        <p:spPr bwMode="auto">
          <a:xfrm>
            <a:off x="2267744" y="260648"/>
            <a:ext cx="5795963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讨论：什么是整合营销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smtClean="0"/>
        </a:defPPr>
      </a:lstStyle>
    </a:tx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6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文档" ma:contentTypeID="0x0101009168FEBCED0B7041AF3E31FEBC848AF7" ma:contentTypeVersion="1" ma:contentTypeDescription="新建文档。" ma:contentTypeScope="" ma:versionID="00472aa72b92dc2b2a7ed2f138790794">
  <xsd:schema xmlns:xsd="http://www.w3.org/2001/XMLSchema" xmlns:p="http://schemas.microsoft.com/office/2006/metadata/properties" targetNamespace="http://schemas.microsoft.com/office/2006/metadata/properties" ma:root="true" ma:fieldsID="085aa272debd428c7734b13caca006a8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内容类型" ma:readOnly="true"/>
        <xsd:element ref="dc:title" minOccurs="0" maxOccurs="1" ma:index="4" ma:displayName="标题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05640BE-57A0-4F7F-8170-76C060D28F78}">
  <ds:schemaRefs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CB37E1C9-EF49-48D3-A58A-F68A9E6D048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F2CDDA9C-85FE-4A6D-B205-9B92CBA968C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1730</TotalTime>
  <Words>4133</Words>
  <Application>Microsoft Office PowerPoint</Application>
  <PresentationFormat>全屏显示(4:3)</PresentationFormat>
  <Paragraphs>785</Paragraphs>
  <Slides>64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8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64</vt:i4>
      </vt:variant>
    </vt:vector>
  </HeadingPairs>
  <TitlesOfParts>
    <vt:vector size="74" baseType="lpstr">
      <vt:lpstr>默认设计模板</vt:lpstr>
      <vt:lpstr>自定义设计方案</vt:lpstr>
      <vt:lpstr>1_自定义设计方案</vt:lpstr>
      <vt:lpstr>2_自定义设计方案</vt:lpstr>
      <vt:lpstr>3_自定义设计方案</vt:lpstr>
      <vt:lpstr>4_自定义设计方案</vt:lpstr>
      <vt:lpstr>5_自定义设计方案</vt:lpstr>
      <vt:lpstr>6_自定义设计方案</vt:lpstr>
      <vt:lpstr>Image</vt:lpstr>
      <vt:lpstr>图表</vt:lpstr>
      <vt:lpstr>整合营销概论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hetunster</dc:creator>
  <cp:lastModifiedBy>hetunster</cp:lastModifiedBy>
  <cp:revision>196</cp:revision>
  <cp:lastPrinted>1601-01-01T00:00:00Z</cp:lastPrinted>
  <dcterms:created xsi:type="dcterms:W3CDTF">1601-01-01T00:00:00Z</dcterms:created>
  <dcterms:modified xsi:type="dcterms:W3CDTF">2011-08-16T03:42:23Z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